
<file path=[Content_Types].xml><?xml version="1.0" encoding="utf-8"?>
<Types xmlns="http://schemas.openxmlformats.org/package/2006/content-types">
  <Default ContentType="application/x-fontdata" Extension="fntdata"/>
  <Default ContentType="image/gif" Extension="gif"/>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Lst>
  <p:sldSz cx="18288000" cy="10287000"/>
  <p:notesSz cx="6858000" cy="9144000"/>
  <p:embeddedFontLst>
    <p:embeddedFont>
      <p:font typeface="Montserrat" charset="1" panose="00000500000000000000"/>
      <p:regular r:id="rId18"/>
    </p:embeddedFont>
    <p:embeddedFont>
      <p:font typeface="Open Sans Bold" charset="1" panose="00000000000000000000"/>
      <p:regular r:id="rId19"/>
    </p:embeddedFont>
    <p:embeddedFont>
      <p:font typeface="Open Sans" charset="1" panose="00000000000000000000"/>
      <p:regular r:id="rId20"/>
    </p:embeddedFont>
    <p:embeddedFont>
      <p:font typeface="Montserrat Bold" charset="1" panose="00000800000000000000"/>
      <p:regular r:id="rId21"/>
    </p:embeddedFont>
    <p:embeddedFont>
      <p:font typeface="Canva Sans Bold" charset="1" panose="020B0803030501040103"/>
      <p:regular r:id="rId22"/>
    </p:embeddedFont>
    <p:embeddedFont>
      <p:font typeface="Canva Sans" charset="1" panose="020B0503030501040103"/>
      <p:regular r:id="rId23"/>
    </p:embeddedFont>
    <p:embeddedFont>
      <p:font typeface="EB Garamond" charset="1" panose="00000000000000000000"/>
      <p:regular r:id="rId24"/>
    </p:embeddedFont>
    <p:embeddedFont>
      <p:font typeface="DejaVu Serif" charset="1" panose="02060603050605020204"/>
      <p:regular r:id="rId25"/>
    </p:embeddedFont>
    <p:embeddedFont>
      <p:font typeface="DejaVu Serif Bold" charset="1" panose="02060803050605020204"/>
      <p:regular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27.gif" Type="http://schemas.openxmlformats.org/officeDocument/2006/relationships/image"/><Relationship Id="rId5" Target="../media/image28.png" Type="http://schemas.openxmlformats.org/officeDocument/2006/relationships/image"/><Relationship Id="rId6" Target="../media/image29.svg" Type="http://schemas.openxmlformats.org/officeDocument/2006/relationships/image"/><Relationship Id="rId7" Target="../media/image30.gif" Type="http://schemas.openxmlformats.org/officeDocument/2006/relationships/image"/><Relationship Id="rId8" Target="../media/image31.gif"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27.gif" Type="http://schemas.openxmlformats.org/officeDocument/2006/relationships/image"/><Relationship Id="rId5" Target="../media/image28.png" Type="http://schemas.openxmlformats.org/officeDocument/2006/relationships/image"/><Relationship Id="rId6" Target="../media/image29.svg" Type="http://schemas.openxmlformats.org/officeDocument/2006/relationships/image"/><Relationship Id="rId7" Target="../media/image30.gif" Type="http://schemas.openxmlformats.org/officeDocument/2006/relationships/image"/><Relationship Id="rId8" Target="../media/image31.gif"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 Id="rId6" Target="../media/image32.gif"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6.jpeg" Type="http://schemas.openxmlformats.org/officeDocument/2006/relationships/image"/><Relationship Id="rId5" Target="../media/image7.gif"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 Id="rId3" Target="../media/image9.jpeg" Type="http://schemas.openxmlformats.org/officeDocument/2006/relationships/image"/><Relationship Id="rId4" Target="../media/image10.png" Type="http://schemas.openxmlformats.org/officeDocument/2006/relationships/image"/><Relationship Id="rId5" Target="../media/image2.png" Type="http://schemas.openxmlformats.org/officeDocument/2006/relationships/image"/><Relationship Id="rId6" Target="../media/image3.svg" Type="http://schemas.openxmlformats.org/officeDocument/2006/relationships/image"/><Relationship Id="rId7" Target="../media/image11.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12.png" Type="http://schemas.openxmlformats.org/officeDocument/2006/relationships/image"/><Relationship Id="rId5" Target="../media/image13.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14.png" Type="http://schemas.openxmlformats.org/officeDocument/2006/relationships/image"/><Relationship Id="rId5" Target="../media/image15.png" Type="http://schemas.openxmlformats.org/officeDocument/2006/relationships/image"/><Relationship Id="rId6" Target="../media/image16.gif" Type="http://schemas.openxmlformats.org/officeDocument/2006/relationships/image"/><Relationship Id="rId7" Target="../media/image17.png" Type="http://schemas.openxmlformats.org/officeDocument/2006/relationships/image"/><Relationship Id="rId8" Target="../media/image18.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19.png" Type="http://schemas.openxmlformats.org/officeDocument/2006/relationships/image"/><Relationship Id="rId5" Target="../media/image20.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21.gif" Type="http://schemas.openxmlformats.org/officeDocument/2006/relationships/image"/><Relationship Id="rId5" Target="../media/image22.gif" Type="http://schemas.openxmlformats.org/officeDocument/2006/relationships/image"/><Relationship Id="rId6" Target="../media/image23.gif" Type="http://schemas.openxmlformats.org/officeDocument/2006/relationships/image"/><Relationship Id="rId7" Target="../media/image24.gif" Type="http://schemas.openxmlformats.org/officeDocument/2006/relationships/image"/><Relationship Id="rId8" Target="../media/image25.gif"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12.png" Type="http://schemas.openxmlformats.org/officeDocument/2006/relationships/image"/><Relationship Id="rId5" Target="../media/image13.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26.gif"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666" r="0" b="-16666"/>
            </a:stretch>
          </a:blipFill>
        </p:spPr>
      </p:sp>
      <p:sp>
        <p:nvSpPr>
          <p:cNvPr name="Freeform 3" id="3"/>
          <p:cNvSpPr/>
          <p:nvPr/>
        </p:nvSpPr>
        <p:spPr>
          <a:xfrm flipH="false" flipV="false" rot="0">
            <a:off x="702475" y="529965"/>
            <a:ext cx="326225" cy="336000"/>
          </a:xfrm>
          <a:custGeom>
            <a:avLst/>
            <a:gdLst/>
            <a:ahLst/>
            <a:cxnLst/>
            <a:rect r="r" b="b" t="t" l="l"/>
            <a:pathLst>
              <a:path h="336000" w="326225">
                <a:moveTo>
                  <a:pt x="0" y="0"/>
                </a:moveTo>
                <a:lnTo>
                  <a:pt x="326225" y="0"/>
                </a:lnTo>
                <a:lnTo>
                  <a:pt x="326225" y="336000"/>
                </a:lnTo>
                <a:lnTo>
                  <a:pt x="0" y="3360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17259300" y="9258300"/>
            <a:ext cx="1028700" cy="1028700"/>
            <a:chOff x="0" y="0"/>
            <a:chExt cx="270933" cy="270933"/>
          </a:xfrm>
        </p:grpSpPr>
        <p:sp>
          <p:nvSpPr>
            <p:cNvPr name="Freeform 5" id="5"/>
            <p:cNvSpPr/>
            <p:nvPr/>
          </p:nvSpPr>
          <p:spPr>
            <a:xfrm flipH="false" flipV="false" rot="0">
              <a:off x="0" y="0"/>
              <a:ext cx="270933" cy="270933"/>
            </a:xfrm>
            <a:custGeom>
              <a:avLst/>
              <a:gdLst/>
              <a:ahLst/>
              <a:cxnLst/>
              <a:rect r="r" b="b" t="t" l="l"/>
              <a:pathLst>
                <a:path h="270933" w="270933">
                  <a:moveTo>
                    <a:pt x="0" y="0"/>
                  </a:moveTo>
                  <a:lnTo>
                    <a:pt x="270933" y="0"/>
                  </a:lnTo>
                  <a:lnTo>
                    <a:pt x="270933" y="270933"/>
                  </a:lnTo>
                  <a:lnTo>
                    <a:pt x="0" y="270933"/>
                  </a:lnTo>
                  <a:close/>
                </a:path>
              </a:pathLst>
            </a:custGeom>
            <a:solidFill>
              <a:srgbClr val="FFBD59"/>
            </a:solidFill>
          </p:spPr>
        </p:sp>
        <p:sp>
          <p:nvSpPr>
            <p:cNvPr name="TextBox 6" id="6"/>
            <p:cNvSpPr txBox="true"/>
            <p:nvPr/>
          </p:nvSpPr>
          <p:spPr>
            <a:xfrm>
              <a:off x="0" y="-38100"/>
              <a:ext cx="270933" cy="309033"/>
            </a:xfrm>
            <a:prstGeom prst="rect">
              <a:avLst/>
            </a:prstGeom>
          </p:spPr>
          <p:txBody>
            <a:bodyPr anchor="ctr" rtlCol="false" tIns="50800" lIns="50800" bIns="50800" rIns="50800"/>
            <a:lstStyle/>
            <a:p>
              <a:pPr algn="ctr">
                <a:lnSpc>
                  <a:spcPts val="2659"/>
                </a:lnSpc>
              </a:pPr>
            </a:p>
          </p:txBody>
        </p:sp>
      </p:grpSp>
      <p:sp>
        <p:nvSpPr>
          <p:cNvPr name="TextBox 7" id="7"/>
          <p:cNvSpPr txBox="true"/>
          <p:nvPr/>
        </p:nvSpPr>
        <p:spPr>
          <a:xfrm rot="0">
            <a:off x="2069023" y="2389965"/>
            <a:ext cx="9003237" cy="2396388"/>
          </a:xfrm>
          <a:prstGeom prst="rect">
            <a:avLst/>
          </a:prstGeom>
        </p:spPr>
        <p:txBody>
          <a:bodyPr anchor="t" rtlCol="false" tIns="0" lIns="0" bIns="0" rIns="0">
            <a:spAutoFit/>
          </a:bodyPr>
          <a:lstStyle/>
          <a:p>
            <a:pPr algn="l">
              <a:lnSpc>
                <a:spcPts val="19652"/>
              </a:lnSpc>
              <a:spcBef>
                <a:spcPct val="0"/>
              </a:spcBef>
            </a:pPr>
            <a:r>
              <a:rPr lang="en-US" sz="14037">
                <a:solidFill>
                  <a:srgbClr val="FFFFFF"/>
                </a:solidFill>
                <a:latin typeface="Montserrat"/>
                <a:ea typeface="Montserrat"/>
                <a:cs typeface="Montserrat"/>
                <a:sym typeface="Montserrat"/>
              </a:rPr>
              <a:t>DIGITAL</a:t>
            </a:r>
          </a:p>
        </p:txBody>
      </p:sp>
      <p:sp>
        <p:nvSpPr>
          <p:cNvPr name="Freeform 8" id="8"/>
          <p:cNvSpPr/>
          <p:nvPr/>
        </p:nvSpPr>
        <p:spPr>
          <a:xfrm flipH="false" flipV="false" rot="0">
            <a:off x="9943655" y="3343614"/>
            <a:ext cx="755790" cy="755790"/>
          </a:xfrm>
          <a:custGeom>
            <a:avLst/>
            <a:gdLst/>
            <a:ahLst/>
            <a:cxnLst/>
            <a:rect r="r" b="b" t="t" l="l"/>
            <a:pathLst>
              <a:path h="755790" w="755790">
                <a:moveTo>
                  <a:pt x="0" y="0"/>
                </a:moveTo>
                <a:lnTo>
                  <a:pt x="755790" y="0"/>
                </a:lnTo>
                <a:lnTo>
                  <a:pt x="755790" y="755790"/>
                </a:lnTo>
                <a:lnTo>
                  <a:pt x="0" y="75579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9" id="9"/>
          <p:cNvGrpSpPr/>
          <p:nvPr/>
        </p:nvGrpSpPr>
        <p:grpSpPr>
          <a:xfrm rot="0">
            <a:off x="2221258" y="6536726"/>
            <a:ext cx="6023102" cy="2138630"/>
            <a:chOff x="0" y="0"/>
            <a:chExt cx="8030802" cy="2851507"/>
          </a:xfrm>
        </p:grpSpPr>
        <p:sp>
          <p:nvSpPr>
            <p:cNvPr name="TextBox 10" id="10"/>
            <p:cNvSpPr txBox="true"/>
            <p:nvPr/>
          </p:nvSpPr>
          <p:spPr>
            <a:xfrm rot="0">
              <a:off x="670967" y="543475"/>
              <a:ext cx="7359835" cy="2299758"/>
            </a:xfrm>
            <a:prstGeom prst="rect">
              <a:avLst/>
            </a:prstGeom>
          </p:spPr>
          <p:txBody>
            <a:bodyPr anchor="t" rtlCol="false" tIns="0" lIns="0" bIns="0" rIns="0">
              <a:spAutoFit/>
            </a:bodyPr>
            <a:lstStyle/>
            <a:p>
              <a:pPr algn="just">
                <a:lnSpc>
                  <a:spcPts val="3499"/>
                </a:lnSpc>
              </a:pPr>
              <a:r>
                <a:rPr lang="en-US" sz="2499">
                  <a:solidFill>
                    <a:srgbClr val="FFFFFF"/>
                  </a:solidFill>
                  <a:latin typeface="Open Sans Bold"/>
                  <a:ea typeface="Open Sans Bold"/>
                  <a:cs typeface="Open Sans Bold"/>
                  <a:sym typeface="Open Sans Bold"/>
                </a:rPr>
                <a:t>Huỳnh Thái Tuấn - 22207098</a:t>
              </a:r>
            </a:p>
            <a:p>
              <a:pPr algn="just">
                <a:lnSpc>
                  <a:spcPts val="3499"/>
                </a:lnSpc>
              </a:pPr>
              <a:r>
                <a:rPr lang="en-US" sz="2499">
                  <a:solidFill>
                    <a:srgbClr val="FFFFFF"/>
                  </a:solidFill>
                  <a:latin typeface="Open Sans Bold"/>
                  <a:ea typeface="Open Sans Bold"/>
                  <a:cs typeface="Open Sans Bold"/>
                  <a:sym typeface="Open Sans Bold"/>
                </a:rPr>
                <a:t>Nguyễn Anh Tuấn - 22207099 </a:t>
              </a:r>
            </a:p>
            <a:p>
              <a:pPr algn="just">
                <a:lnSpc>
                  <a:spcPts val="3499"/>
                </a:lnSpc>
              </a:pPr>
              <a:r>
                <a:rPr lang="en-US" sz="2499">
                  <a:solidFill>
                    <a:srgbClr val="FFFFFF"/>
                  </a:solidFill>
                  <a:latin typeface="Open Sans Bold"/>
                  <a:ea typeface="Open Sans Bold"/>
                  <a:cs typeface="Open Sans Bold"/>
                  <a:sym typeface="Open Sans Bold"/>
                </a:rPr>
                <a:t>Nguyễn Phúc Vĩnh - 22207104</a:t>
              </a:r>
            </a:p>
            <a:p>
              <a:pPr algn="just">
                <a:lnSpc>
                  <a:spcPts val="3499"/>
                </a:lnSpc>
                <a:spcBef>
                  <a:spcPct val="0"/>
                </a:spcBef>
              </a:pPr>
              <a:r>
                <a:rPr lang="en-US" sz="2499">
                  <a:solidFill>
                    <a:srgbClr val="FFFFFF"/>
                  </a:solidFill>
                  <a:latin typeface="Open Sans Bold"/>
                  <a:ea typeface="Open Sans Bold"/>
                  <a:cs typeface="Open Sans Bold"/>
                  <a:sym typeface="Open Sans Bold"/>
                </a:rPr>
                <a:t>Võ Minh Chấn - 22207110</a:t>
              </a:r>
            </a:p>
          </p:txBody>
        </p:sp>
        <p:grpSp>
          <p:nvGrpSpPr>
            <p:cNvPr name="Group 11" id="11"/>
            <p:cNvGrpSpPr/>
            <p:nvPr/>
          </p:nvGrpSpPr>
          <p:grpSpPr>
            <a:xfrm rot="0">
              <a:off x="0" y="615922"/>
              <a:ext cx="197902" cy="2235585"/>
              <a:chOff x="0" y="0"/>
              <a:chExt cx="39092" cy="441597"/>
            </a:xfrm>
          </p:grpSpPr>
          <p:sp>
            <p:nvSpPr>
              <p:cNvPr name="Freeform 12" id="12"/>
              <p:cNvSpPr/>
              <p:nvPr/>
            </p:nvSpPr>
            <p:spPr>
              <a:xfrm flipH="false" flipV="false" rot="0">
                <a:off x="0" y="0"/>
                <a:ext cx="39092" cy="441597"/>
              </a:xfrm>
              <a:custGeom>
                <a:avLst/>
                <a:gdLst/>
                <a:ahLst/>
                <a:cxnLst/>
                <a:rect r="r" b="b" t="t" l="l"/>
                <a:pathLst>
                  <a:path h="441597" w="39092">
                    <a:moveTo>
                      <a:pt x="0" y="0"/>
                    </a:moveTo>
                    <a:lnTo>
                      <a:pt x="39092" y="0"/>
                    </a:lnTo>
                    <a:lnTo>
                      <a:pt x="39092" y="441597"/>
                    </a:lnTo>
                    <a:lnTo>
                      <a:pt x="0" y="441597"/>
                    </a:lnTo>
                    <a:close/>
                  </a:path>
                </a:pathLst>
              </a:custGeom>
              <a:solidFill>
                <a:srgbClr val="FFBD59"/>
              </a:solidFill>
            </p:spPr>
          </p:sp>
          <p:sp>
            <p:nvSpPr>
              <p:cNvPr name="TextBox 13" id="13"/>
              <p:cNvSpPr txBox="true"/>
              <p:nvPr/>
            </p:nvSpPr>
            <p:spPr>
              <a:xfrm>
                <a:off x="0" y="-47625"/>
                <a:ext cx="39092" cy="489222"/>
              </a:xfrm>
              <a:prstGeom prst="rect">
                <a:avLst/>
              </a:prstGeom>
            </p:spPr>
            <p:txBody>
              <a:bodyPr anchor="ctr" rtlCol="false" tIns="50800" lIns="50800" bIns="50800" rIns="50800"/>
              <a:lstStyle/>
              <a:p>
                <a:pPr algn="ctr">
                  <a:lnSpc>
                    <a:spcPts val="3499"/>
                  </a:lnSpc>
                </a:pPr>
              </a:p>
            </p:txBody>
          </p:sp>
        </p:grpSp>
        <p:sp>
          <p:nvSpPr>
            <p:cNvPr name="TextBox 14" id="14"/>
            <p:cNvSpPr txBox="true"/>
            <p:nvPr/>
          </p:nvSpPr>
          <p:spPr>
            <a:xfrm rot="0">
              <a:off x="0" y="-47625"/>
              <a:ext cx="4073518" cy="547158"/>
            </a:xfrm>
            <a:prstGeom prst="rect">
              <a:avLst/>
            </a:prstGeom>
          </p:spPr>
          <p:txBody>
            <a:bodyPr anchor="t" rtlCol="false" tIns="0" lIns="0" bIns="0" rIns="0">
              <a:spAutoFit/>
            </a:bodyPr>
            <a:lstStyle/>
            <a:p>
              <a:pPr algn="just">
                <a:lnSpc>
                  <a:spcPts val="3499"/>
                </a:lnSpc>
                <a:spcBef>
                  <a:spcPct val="0"/>
                </a:spcBef>
              </a:pPr>
              <a:r>
                <a:rPr lang="en-US" sz="2499">
                  <a:solidFill>
                    <a:srgbClr val="FFBD59"/>
                  </a:solidFill>
                  <a:latin typeface="Open Sans Bold"/>
                  <a:ea typeface="Open Sans Bold"/>
                  <a:cs typeface="Open Sans Bold"/>
                  <a:sym typeface="Open Sans Bold"/>
                </a:rPr>
                <a:t>NAME - ID:</a:t>
              </a:r>
            </a:p>
          </p:txBody>
        </p:sp>
      </p:grpSp>
      <p:sp>
        <p:nvSpPr>
          <p:cNvPr name="TextBox 15" id="15"/>
          <p:cNvSpPr txBox="true"/>
          <p:nvPr/>
        </p:nvSpPr>
        <p:spPr>
          <a:xfrm rot="0">
            <a:off x="1185356" y="408764"/>
            <a:ext cx="1685376" cy="495301"/>
          </a:xfrm>
          <a:prstGeom prst="rect">
            <a:avLst/>
          </a:prstGeom>
        </p:spPr>
        <p:txBody>
          <a:bodyPr anchor="t" rtlCol="false" tIns="0" lIns="0" bIns="0" rIns="0">
            <a:spAutoFit/>
          </a:bodyPr>
          <a:lstStyle/>
          <a:p>
            <a:pPr algn="l">
              <a:lnSpc>
                <a:spcPts val="4199"/>
              </a:lnSpc>
              <a:spcBef>
                <a:spcPct val="0"/>
              </a:spcBef>
            </a:pPr>
            <a:r>
              <a:rPr lang="en-US" sz="2999">
                <a:solidFill>
                  <a:srgbClr val="FFFFFF"/>
                </a:solidFill>
                <a:latin typeface="Open Sans"/>
                <a:ea typeface="Open Sans"/>
                <a:cs typeface="Open Sans"/>
                <a:sym typeface="Open Sans"/>
              </a:rPr>
              <a:t>Group 4 </a:t>
            </a:r>
          </a:p>
        </p:txBody>
      </p:sp>
      <p:sp>
        <p:nvSpPr>
          <p:cNvPr name="TextBox 16" id="16"/>
          <p:cNvSpPr txBox="true"/>
          <p:nvPr/>
        </p:nvSpPr>
        <p:spPr>
          <a:xfrm rot="0">
            <a:off x="17521771" y="9626320"/>
            <a:ext cx="503758" cy="264086"/>
          </a:xfrm>
          <a:prstGeom prst="rect">
            <a:avLst/>
          </a:prstGeom>
        </p:spPr>
        <p:txBody>
          <a:bodyPr anchor="t" rtlCol="false" tIns="0" lIns="0" bIns="0" rIns="0">
            <a:spAutoFit/>
          </a:bodyPr>
          <a:lstStyle/>
          <a:p>
            <a:pPr algn="ctr">
              <a:lnSpc>
                <a:spcPts val="2239"/>
              </a:lnSpc>
            </a:pPr>
            <a:r>
              <a:rPr lang="en-US" sz="1599">
                <a:solidFill>
                  <a:srgbClr val="FFFFFF"/>
                </a:solidFill>
                <a:latin typeface="Open Sans Bold"/>
                <a:ea typeface="Open Sans Bold"/>
                <a:cs typeface="Open Sans Bold"/>
                <a:sym typeface="Open Sans Bold"/>
              </a:rPr>
              <a:t>01</a:t>
            </a:r>
          </a:p>
        </p:txBody>
      </p:sp>
      <p:sp>
        <p:nvSpPr>
          <p:cNvPr name="TextBox 17" id="17"/>
          <p:cNvSpPr txBox="true"/>
          <p:nvPr/>
        </p:nvSpPr>
        <p:spPr>
          <a:xfrm rot="0">
            <a:off x="2078203" y="4273074"/>
            <a:ext cx="15181097" cy="1698626"/>
          </a:xfrm>
          <a:prstGeom prst="rect">
            <a:avLst/>
          </a:prstGeom>
        </p:spPr>
        <p:txBody>
          <a:bodyPr anchor="t" rtlCol="false" tIns="0" lIns="0" bIns="0" rIns="0">
            <a:spAutoFit/>
          </a:bodyPr>
          <a:lstStyle/>
          <a:p>
            <a:pPr algn="l">
              <a:lnSpc>
                <a:spcPts val="13999"/>
              </a:lnSpc>
              <a:spcBef>
                <a:spcPct val="0"/>
              </a:spcBef>
            </a:pPr>
            <a:r>
              <a:rPr lang="en-US" sz="9999">
                <a:solidFill>
                  <a:srgbClr val="FFBD59"/>
                </a:solidFill>
                <a:latin typeface="Montserrat Bold"/>
                <a:ea typeface="Montserrat Bold"/>
                <a:cs typeface="Montserrat Bold"/>
                <a:sym typeface="Montserrat Bold"/>
              </a:rPr>
              <a:t>SIGNAL PROCESSING</a:t>
            </a:r>
          </a:p>
        </p:txBody>
      </p:sp>
      <p:sp>
        <p:nvSpPr>
          <p:cNvPr name="TextBox 18" id="18"/>
          <p:cNvSpPr txBox="true"/>
          <p:nvPr/>
        </p:nvSpPr>
        <p:spPr>
          <a:xfrm rot="0">
            <a:off x="11072260" y="5965226"/>
            <a:ext cx="15181097" cy="1028700"/>
          </a:xfrm>
          <a:prstGeom prst="rect">
            <a:avLst/>
          </a:prstGeom>
        </p:spPr>
        <p:txBody>
          <a:bodyPr anchor="t" rtlCol="false" tIns="0" lIns="0" bIns="0" rIns="0">
            <a:spAutoFit/>
          </a:bodyPr>
          <a:lstStyle/>
          <a:p>
            <a:pPr algn="l">
              <a:lnSpc>
                <a:spcPts val="8400"/>
              </a:lnSpc>
              <a:spcBef>
                <a:spcPct val="0"/>
              </a:spcBef>
            </a:pPr>
            <a:r>
              <a:rPr lang="en-US" sz="6000">
                <a:solidFill>
                  <a:srgbClr val="FFBD59"/>
                </a:solidFill>
                <a:latin typeface="Montserrat Bold"/>
                <a:ea typeface="Montserrat Bold"/>
                <a:cs typeface="Montserrat Bold"/>
                <a:sym typeface="Montserrat Bold"/>
              </a:rPr>
              <a:t>PROJECT 1</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259300" y="9258300"/>
            <a:ext cx="1028700" cy="1028700"/>
            <a:chOff x="0" y="0"/>
            <a:chExt cx="270933" cy="270933"/>
          </a:xfrm>
        </p:grpSpPr>
        <p:sp>
          <p:nvSpPr>
            <p:cNvPr name="Freeform 3" id="3"/>
            <p:cNvSpPr/>
            <p:nvPr/>
          </p:nvSpPr>
          <p:spPr>
            <a:xfrm flipH="false" flipV="false" rot="0">
              <a:off x="0" y="0"/>
              <a:ext cx="270933" cy="270933"/>
            </a:xfrm>
            <a:custGeom>
              <a:avLst/>
              <a:gdLst/>
              <a:ahLst/>
              <a:cxnLst/>
              <a:rect r="r" b="b" t="t" l="l"/>
              <a:pathLst>
                <a:path h="270933" w="270933">
                  <a:moveTo>
                    <a:pt x="0" y="0"/>
                  </a:moveTo>
                  <a:lnTo>
                    <a:pt x="270933" y="0"/>
                  </a:lnTo>
                  <a:lnTo>
                    <a:pt x="270933" y="270933"/>
                  </a:lnTo>
                  <a:lnTo>
                    <a:pt x="0" y="270933"/>
                  </a:lnTo>
                  <a:close/>
                </a:path>
              </a:pathLst>
            </a:custGeom>
            <a:solidFill>
              <a:srgbClr val="FFBD59"/>
            </a:solidFill>
          </p:spPr>
        </p:sp>
        <p:sp>
          <p:nvSpPr>
            <p:cNvPr name="TextBox 4" id="4"/>
            <p:cNvSpPr txBox="true"/>
            <p:nvPr/>
          </p:nvSpPr>
          <p:spPr>
            <a:xfrm>
              <a:off x="0" y="-38100"/>
              <a:ext cx="270933" cy="309033"/>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94415" y="120693"/>
            <a:ext cx="326225" cy="336000"/>
          </a:xfrm>
          <a:custGeom>
            <a:avLst/>
            <a:gdLst/>
            <a:ahLst/>
            <a:cxnLst/>
            <a:rect r="r" b="b" t="t" l="l"/>
            <a:pathLst>
              <a:path h="336000" w="326225">
                <a:moveTo>
                  <a:pt x="0" y="0"/>
                </a:moveTo>
                <a:lnTo>
                  <a:pt x="326226" y="0"/>
                </a:lnTo>
                <a:lnTo>
                  <a:pt x="326226" y="336000"/>
                </a:lnTo>
                <a:lnTo>
                  <a:pt x="0" y="336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735158" y="735151"/>
            <a:ext cx="1147901" cy="75115"/>
            <a:chOff x="0" y="0"/>
            <a:chExt cx="302328" cy="19783"/>
          </a:xfrm>
        </p:grpSpPr>
        <p:sp>
          <p:nvSpPr>
            <p:cNvPr name="Freeform 7" id="7"/>
            <p:cNvSpPr/>
            <p:nvPr/>
          </p:nvSpPr>
          <p:spPr>
            <a:xfrm flipH="false" flipV="false" rot="0">
              <a:off x="0" y="0"/>
              <a:ext cx="302328" cy="19783"/>
            </a:xfrm>
            <a:custGeom>
              <a:avLst/>
              <a:gdLst/>
              <a:ahLst/>
              <a:cxnLst/>
              <a:rect r="r" b="b" t="t" l="l"/>
              <a:pathLst>
                <a:path h="19783" w="302328">
                  <a:moveTo>
                    <a:pt x="0" y="0"/>
                  </a:moveTo>
                  <a:lnTo>
                    <a:pt x="302328" y="0"/>
                  </a:lnTo>
                  <a:lnTo>
                    <a:pt x="302328" y="19783"/>
                  </a:lnTo>
                  <a:lnTo>
                    <a:pt x="0" y="19783"/>
                  </a:lnTo>
                  <a:close/>
                </a:path>
              </a:pathLst>
            </a:custGeom>
            <a:solidFill>
              <a:srgbClr val="FFBD59"/>
            </a:solidFill>
          </p:spPr>
        </p:sp>
        <p:sp>
          <p:nvSpPr>
            <p:cNvPr name="TextBox 8" id="8"/>
            <p:cNvSpPr txBox="true"/>
            <p:nvPr/>
          </p:nvSpPr>
          <p:spPr>
            <a:xfrm>
              <a:off x="0" y="-38100"/>
              <a:ext cx="302328" cy="57883"/>
            </a:xfrm>
            <a:prstGeom prst="rect">
              <a:avLst/>
            </a:prstGeom>
          </p:spPr>
          <p:txBody>
            <a:bodyPr anchor="ctr" rtlCol="false" tIns="50800" lIns="50800" bIns="50800" rIns="50800"/>
            <a:lstStyle/>
            <a:p>
              <a:pPr algn="ctr">
                <a:lnSpc>
                  <a:spcPts val="2659"/>
                </a:lnSpc>
              </a:pPr>
            </a:p>
          </p:txBody>
        </p:sp>
      </p:grpSp>
      <p:pic>
        <p:nvPicPr>
          <p:cNvPr name="Picture 9" id="9"/>
          <p:cNvPicPr>
            <a:picLocks noChangeAspect="true"/>
          </p:cNvPicPr>
          <p:nvPr/>
        </p:nvPicPr>
        <p:blipFill>
          <a:blip r:embed="rId4"/>
          <a:srcRect l="0" t="0" r="0" b="0"/>
          <a:stretch>
            <a:fillRect/>
          </a:stretch>
        </p:blipFill>
        <p:spPr>
          <a:xfrm flipH="false" flipV="false" rot="0">
            <a:off x="14759900" y="120693"/>
            <a:ext cx="3136432" cy="2979611"/>
          </a:xfrm>
          <a:prstGeom prst="rect">
            <a:avLst/>
          </a:prstGeom>
        </p:spPr>
      </p:pic>
      <p:sp>
        <p:nvSpPr>
          <p:cNvPr name="Freeform 10" id="10"/>
          <p:cNvSpPr/>
          <p:nvPr/>
        </p:nvSpPr>
        <p:spPr>
          <a:xfrm flipH="false" flipV="false" rot="0">
            <a:off x="16065432" y="200356"/>
            <a:ext cx="1960097" cy="2820283"/>
          </a:xfrm>
          <a:custGeom>
            <a:avLst/>
            <a:gdLst/>
            <a:ahLst/>
            <a:cxnLst/>
            <a:rect r="r" b="b" t="t" l="l"/>
            <a:pathLst>
              <a:path h="2820283" w="1960097">
                <a:moveTo>
                  <a:pt x="0" y="0"/>
                </a:moveTo>
                <a:lnTo>
                  <a:pt x="1960097" y="0"/>
                </a:lnTo>
                <a:lnTo>
                  <a:pt x="1960097" y="2820284"/>
                </a:lnTo>
                <a:lnTo>
                  <a:pt x="0" y="282028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pic>
        <p:nvPicPr>
          <p:cNvPr name="Picture 11" id="11"/>
          <p:cNvPicPr>
            <a:picLocks noChangeAspect="true"/>
          </p:cNvPicPr>
          <p:nvPr/>
        </p:nvPicPr>
        <p:blipFill>
          <a:blip r:embed="rId7"/>
          <a:srcRect l="0" t="0" r="0" b="0"/>
          <a:stretch>
            <a:fillRect/>
          </a:stretch>
        </p:blipFill>
        <p:spPr>
          <a:xfrm flipH="false" flipV="false" rot="0">
            <a:off x="165417" y="1899788"/>
            <a:ext cx="1581826" cy="1581826"/>
          </a:xfrm>
          <a:prstGeom prst="rect">
            <a:avLst/>
          </a:prstGeom>
        </p:spPr>
      </p:pic>
      <p:pic>
        <p:nvPicPr>
          <p:cNvPr name="Picture 12" id="12"/>
          <p:cNvPicPr>
            <a:picLocks noChangeAspect="true"/>
          </p:cNvPicPr>
          <p:nvPr/>
        </p:nvPicPr>
        <p:blipFill>
          <a:blip r:embed="rId8"/>
          <a:srcRect l="0" t="0" r="0" b="0"/>
          <a:stretch>
            <a:fillRect/>
          </a:stretch>
        </p:blipFill>
        <p:spPr>
          <a:xfrm flipH="false" flipV="false" rot="0">
            <a:off x="529512" y="2261445"/>
            <a:ext cx="1353548" cy="1360349"/>
          </a:xfrm>
          <a:prstGeom prst="rect">
            <a:avLst/>
          </a:prstGeom>
        </p:spPr>
      </p:pic>
      <p:sp>
        <p:nvSpPr>
          <p:cNvPr name="TextBox 13" id="13"/>
          <p:cNvSpPr txBox="true"/>
          <p:nvPr/>
        </p:nvSpPr>
        <p:spPr>
          <a:xfrm rot="0">
            <a:off x="17521771" y="9626320"/>
            <a:ext cx="503758" cy="264160"/>
          </a:xfrm>
          <a:prstGeom prst="rect">
            <a:avLst/>
          </a:prstGeom>
        </p:spPr>
        <p:txBody>
          <a:bodyPr anchor="t" rtlCol="false" tIns="0" lIns="0" bIns="0" rIns="0">
            <a:spAutoFit/>
          </a:bodyPr>
          <a:lstStyle/>
          <a:p>
            <a:pPr algn="ctr">
              <a:lnSpc>
                <a:spcPts val="2239"/>
              </a:lnSpc>
            </a:pPr>
            <a:r>
              <a:rPr lang="en-US" sz="1599">
                <a:solidFill>
                  <a:srgbClr val="FFFFFF"/>
                </a:solidFill>
                <a:latin typeface="Open Sans Bold"/>
                <a:ea typeface="Open Sans Bold"/>
                <a:cs typeface="Open Sans Bold"/>
                <a:sym typeface="Open Sans Bold"/>
              </a:rPr>
              <a:t>09</a:t>
            </a:r>
          </a:p>
        </p:txBody>
      </p:sp>
      <p:sp>
        <p:nvSpPr>
          <p:cNvPr name="TextBox 14" id="14"/>
          <p:cNvSpPr txBox="true"/>
          <p:nvPr/>
        </p:nvSpPr>
        <p:spPr>
          <a:xfrm rot="0">
            <a:off x="735158" y="73068"/>
            <a:ext cx="1685376" cy="495301"/>
          </a:xfrm>
          <a:prstGeom prst="rect">
            <a:avLst/>
          </a:prstGeom>
        </p:spPr>
        <p:txBody>
          <a:bodyPr anchor="t" rtlCol="false" tIns="0" lIns="0" bIns="0" rIns="0">
            <a:spAutoFit/>
          </a:bodyPr>
          <a:lstStyle/>
          <a:p>
            <a:pPr algn="l">
              <a:lnSpc>
                <a:spcPts val="4199"/>
              </a:lnSpc>
              <a:spcBef>
                <a:spcPct val="0"/>
              </a:spcBef>
            </a:pPr>
            <a:r>
              <a:rPr lang="en-US" sz="2999">
                <a:solidFill>
                  <a:srgbClr val="2C2C2C"/>
                </a:solidFill>
                <a:latin typeface="Open Sans"/>
                <a:ea typeface="Open Sans"/>
                <a:cs typeface="Open Sans"/>
                <a:sym typeface="Open Sans"/>
              </a:rPr>
              <a:t>Group 4 </a:t>
            </a:r>
          </a:p>
        </p:txBody>
      </p:sp>
      <p:sp>
        <p:nvSpPr>
          <p:cNvPr name="TextBox 15" id="15"/>
          <p:cNvSpPr txBox="true"/>
          <p:nvPr/>
        </p:nvSpPr>
        <p:spPr>
          <a:xfrm rot="0">
            <a:off x="4624990" y="649605"/>
            <a:ext cx="10549364" cy="834390"/>
          </a:xfrm>
          <a:prstGeom prst="rect">
            <a:avLst/>
          </a:prstGeom>
        </p:spPr>
        <p:txBody>
          <a:bodyPr anchor="t" rtlCol="false" tIns="0" lIns="0" bIns="0" rIns="0">
            <a:spAutoFit/>
          </a:bodyPr>
          <a:lstStyle/>
          <a:p>
            <a:pPr algn="l">
              <a:lnSpc>
                <a:spcPts val="6480"/>
              </a:lnSpc>
            </a:pPr>
            <a:r>
              <a:rPr lang="en-US" sz="6000">
                <a:solidFill>
                  <a:srgbClr val="1F2020"/>
                </a:solidFill>
                <a:latin typeface="Montserrat Bold"/>
                <a:ea typeface="Montserrat Bold"/>
                <a:cs typeface="Montserrat Bold"/>
                <a:sym typeface="Montserrat Bold"/>
              </a:rPr>
              <a:t>HƯỚNG PHÁT TRIỂN</a:t>
            </a:r>
          </a:p>
        </p:txBody>
      </p:sp>
      <p:sp>
        <p:nvSpPr>
          <p:cNvPr name="TextBox 16" id="16"/>
          <p:cNvSpPr txBox="true"/>
          <p:nvPr/>
        </p:nvSpPr>
        <p:spPr>
          <a:xfrm rot="0">
            <a:off x="420641" y="4313519"/>
            <a:ext cx="17001772" cy="4772025"/>
          </a:xfrm>
          <a:prstGeom prst="rect">
            <a:avLst/>
          </a:prstGeom>
        </p:spPr>
        <p:txBody>
          <a:bodyPr anchor="t" rtlCol="false" tIns="0" lIns="0" bIns="0" rIns="0">
            <a:spAutoFit/>
          </a:bodyPr>
          <a:lstStyle/>
          <a:p>
            <a:pPr algn="just" marL="971550" indent="-485775" lvl="1">
              <a:lnSpc>
                <a:spcPts val="6299"/>
              </a:lnSpc>
              <a:buFont typeface="Arial"/>
              <a:buChar char="•"/>
            </a:pPr>
            <a:r>
              <a:rPr lang="en-US" sz="4500">
                <a:solidFill>
                  <a:srgbClr val="000000"/>
                </a:solidFill>
                <a:latin typeface="DejaVu Serif"/>
                <a:ea typeface="DejaVu Serif"/>
                <a:cs typeface="DejaVu Serif"/>
                <a:sym typeface="DejaVu Serif"/>
              </a:rPr>
              <a:t>  </a:t>
            </a:r>
            <a:r>
              <a:rPr lang="en-US" sz="4500">
                <a:solidFill>
                  <a:srgbClr val="000000"/>
                </a:solidFill>
                <a:latin typeface="DejaVu Serif Bold"/>
                <a:ea typeface="DejaVu Serif Bold"/>
                <a:cs typeface="DejaVu Serif Bold"/>
                <a:sym typeface="DejaVu Serif Bold"/>
              </a:rPr>
              <a:t> Thêm nhiều lệnh mới:</a:t>
            </a:r>
            <a:r>
              <a:rPr lang="en-US" sz="4500">
                <a:solidFill>
                  <a:srgbClr val="000000"/>
                </a:solidFill>
                <a:latin typeface="DejaVu Serif"/>
                <a:ea typeface="DejaVu Serif"/>
                <a:cs typeface="DejaVu Serif"/>
                <a:sym typeface="DejaVu Serif"/>
              </a:rPr>
              <a:t> Mở rộng hệ thống để nhận dạng nhiều lệnh giọng nói hơn. </a:t>
            </a:r>
          </a:p>
          <a:p>
            <a:pPr algn="just" marL="971550" indent="-485775" lvl="1">
              <a:lnSpc>
                <a:spcPts val="6299"/>
              </a:lnSpc>
              <a:buFont typeface="Arial"/>
              <a:buChar char="•"/>
            </a:pPr>
            <a:r>
              <a:rPr lang="en-US" sz="4500">
                <a:solidFill>
                  <a:srgbClr val="000000"/>
                </a:solidFill>
                <a:latin typeface="DejaVu Serif"/>
                <a:ea typeface="DejaVu Serif"/>
                <a:cs typeface="DejaVu Serif"/>
                <a:sym typeface="DejaVu Serif"/>
              </a:rPr>
              <a:t>  Ví dụ: "Turn off light", "Open window", "Close window", "Play music", "Stop music", "Lock door", "Unlock door", "Increase temperature", "Decrease temperature", v.v.</a:t>
            </a:r>
          </a:p>
        </p:txBody>
      </p:sp>
      <p:sp>
        <p:nvSpPr>
          <p:cNvPr name="TextBox 17" id="17"/>
          <p:cNvSpPr txBox="true"/>
          <p:nvPr/>
        </p:nvSpPr>
        <p:spPr>
          <a:xfrm rot="0">
            <a:off x="2182308" y="2447907"/>
            <a:ext cx="17772944" cy="873125"/>
          </a:xfrm>
          <a:prstGeom prst="rect">
            <a:avLst/>
          </a:prstGeom>
        </p:spPr>
        <p:txBody>
          <a:bodyPr anchor="t" rtlCol="false" tIns="0" lIns="0" bIns="0" rIns="0">
            <a:spAutoFit/>
          </a:bodyPr>
          <a:lstStyle/>
          <a:p>
            <a:pPr algn="just">
              <a:lnSpc>
                <a:spcPts val="7000"/>
              </a:lnSpc>
            </a:pPr>
            <a:r>
              <a:rPr lang="en-US" sz="5000">
                <a:solidFill>
                  <a:srgbClr val="000000"/>
                </a:solidFill>
                <a:latin typeface="DejaVu Serif"/>
                <a:ea typeface="DejaVu Serif"/>
                <a:cs typeface="DejaVu Serif"/>
                <a:sym typeface="DejaVu Serif"/>
              </a:rPr>
              <a:t>Tăng số lượng lệnh nhận dạng</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259300" y="9258300"/>
            <a:ext cx="1028700" cy="1028700"/>
            <a:chOff x="0" y="0"/>
            <a:chExt cx="270933" cy="270933"/>
          </a:xfrm>
        </p:grpSpPr>
        <p:sp>
          <p:nvSpPr>
            <p:cNvPr name="Freeform 3" id="3"/>
            <p:cNvSpPr/>
            <p:nvPr/>
          </p:nvSpPr>
          <p:spPr>
            <a:xfrm flipH="false" flipV="false" rot="0">
              <a:off x="0" y="0"/>
              <a:ext cx="270933" cy="270933"/>
            </a:xfrm>
            <a:custGeom>
              <a:avLst/>
              <a:gdLst/>
              <a:ahLst/>
              <a:cxnLst/>
              <a:rect r="r" b="b" t="t" l="l"/>
              <a:pathLst>
                <a:path h="270933" w="270933">
                  <a:moveTo>
                    <a:pt x="0" y="0"/>
                  </a:moveTo>
                  <a:lnTo>
                    <a:pt x="270933" y="0"/>
                  </a:lnTo>
                  <a:lnTo>
                    <a:pt x="270933" y="270933"/>
                  </a:lnTo>
                  <a:lnTo>
                    <a:pt x="0" y="270933"/>
                  </a:lnTo>
                  <a:close/>
                </a:path>
              </a:pathLst>
            </a:custGeom>
            <a:solidFill>
              <a:srgbClr val="FFBD59"/>
            </a:solidFill>
          </p:spPr>
        </p:sp>
        <p:sp>
          <p:nvSpPr>
            <p:cNvPr name="TextBox 4" id="4"/>
            <p:cNvSpPr txBox="true"/>
            <p:nvPr/>
          </p:nvSpPr>
          <p:spPr>
            <a:xfrm>
              <a:off x="0" y="-38100"/>
              <a:ext cx="270933" cy="309033"/>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94415" y="120693"/>
            <a:ext cx="326225" cy="336000"/>
          </a:xfrm>
          <a:custGeom>
            <a:avLst/>
            <a:gdLst/>
            <a:ahLst/>
            <a:cxnLst/>
            <a:rect r="r" b="b" t="t" l="l"/>
            <a:pathLst>
              <a:path h="336000" w="326225">
                <a:moveTo>
                  <a:pt x="0" y="0"/>
                </a:moveTo>
                <a:lnTo>
                  <a:pt x="326226" y="0"/>
                </a:lnTo>
                <a:lnTo>
                  <a:pt x="326226" y="336000"/>
                </a:lnTo>
                <a:lnTo>
                  <a:pt x="0" y="336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735158" y="735151"/>
            <a:ext cx="1147901" cy="75115"/>
            <a:chOff x="0" y="0"/>
            <a:chExt cx="302328" cy="19783"/>
          </a:xfrm>
        </p:grpSpPr>
        <p:sp>
          <p:nvSpPr>
            <p:cNvPr name="Freeform 7" id="7"/>
            <p:cNvSpPr/>
            <p:nvPr/>
          </p:nvSpPr>
          <p:spPr>
            <a:xfrm flipH="false" flipV="false" rot="0">
              <a:off x="0" y="0"/>
              <a:ext cx="302328" cy="19783"/>
            </a:xfrm>
            <a:custGeom>
              <a:avLst/>
              <a:gdLst/>
              <a:ahLst/>
              <a:cxnLst/>
              <a:rect r="r" b="b" t="t" l="l"/>
              <a:pathLst>
                <a:path h="19783" w="302328">
                  <a:moveTo>
                    <a:pt x="0" y="0"/>
                  </a:moveTo>
                  <a:lnTo>
                    <a:pt x="302328" y="0"/>
                  </a:lnTo>
                  <a:lnTo>
                    <a:pt x="302328" y="19783"/>
                  </a:lnTo>
                  <a:lnTo>
                    <a:pt x="0" y="19783"/>
                  </a:lnTo>
                  <a:close/>
                </a:path>
              </a:pathLst>
            </a:custGeom>
            <a:solidFill>
              <a:srgbClr val="FFBD59"/>
            </a:solidFill>
          </p:spPr>
        </p:sp>
        <p:sp>
          <p:nvSpPr>
            <p:cNvPr name="TextBox 8" id="8"/>
            <p:cNvSpPr txBox="true"/>
            <p:nvPr/>
          </p:nvSpPr>
          <p:spPr>
            <a:xfrm>
              <a:off x="0" y="-38100"/>
              <a:ext cx="302328" cy="57883"/>
            </a:xfrm>
            <a:prstGeom prst="rect">
              <a:avLst/>
            </a:prstGeom>
          </p:spPr>
          <p:txBody>
            <a:bodyPr anchor="ctr" rtlCol="false" tIns="50800" lIns="50800" bIns="50800" rIns="50800"/>
            <a:lstStyle/>
            <a:p>
              <a:pPr algn="ctr">
                <a:lnSpc>
                  <a:spcPts val="2659"/>
                </a:lnSpc>
              </a:pPr>
            </a:p>
          </p:txBody>
        </p:sp>
      </p:grpSp>
      <p:pic>
        <p:nvPicPr>
          <p:cNvPr name="Picture 9" id="9"/>
          <p:cNvPicPr>
            <a:picLocks noChangeAspect="true"/>
          </p:cNvPicPr>
          <p:nvPr/>
        </p:nvPicPr>
        <p:blipFill>
          <a:blip r:embed="rId4"/>
          <a:srcRect l="0" t="0" r="0" b="0"/>
          <a:stretch>
            <a:fillRect/>
          </a:stretch>
        </p:blipFill>
        <p:spPr>
          <a:xfrm flipH="false" flipV="false" rot="0">
            <a:off x="14759900" y="120693"/>
            <a:ext cx="3136432" cy="2979611"/>
          </a:xfrm>
          <a:prstGeom prst="rect">
            <a:avLst/>
          </a:prstGeom>
        </p:spPr>
      </p:pic>
      <p:sp>
        <p:nvSpPr>
          <p:cNvPr name="Freeform 10" id="10"/>
          <p:cNvSpPr/>
          <p:nvPr/>
        </p:nvSpPr>
        <p:spPr>
          <a:xfrm flipH="false" flipV="false" rot="0">
            <a:off x="16065432" y="200356"/>
            <a:ext cx="1960097" cy="2820283"/>
          </a:xfrm>
          <a:custGeom>
            <a:avLst/>
            <a:gdLst/>
            <a:ahLst/>
            <a:cxnLst/>
            <a:rect r="r" b="b" t="t" l="l"/>
            <a:pathLst>
              <a:path h="2820283" w="1960097">
                <a:moveTo>
                  <a:pt x="0" y="0"/>
                </a:moveTo>
                <a:lnTo>
                  <a:pt x="1960097" y="0"/>
                </a:lnTo>
                <a:lnTo>
                  <a:pt x="1960097" y="2820284"/>
                </a:lnTo>
                <a:lnTo>
                  <a:pt x="0" y="282028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pic>
        <p:nvPicPr>
          <p:cNvPr name="Picture 11" id="11"/>
          <p:cNvPicPr>
            <a:picLocks noChangeAspect="true"/>
          </p:cNvPicPr>
          <p:nvPr/>
        </p:nvPicPr>
        <p:blipFill>
          <a:blip r:embed="rId7"/>
          <a:srcRect l="0" t="0" r="0" b="0"/>
          <a:stretch>
            <a:fillRect/>
          </a:stretch>
        </p:blipFill>
        <p:spPr>
          <a:xfrm flipH="false" flipV="false" rot="0">
            <a:off x="121392" y="1610498"/>
            <a:ext cx="1581826" cy="1581826"/>
          </a:xfrm>
          <a:prstGeom prst="rect">
            <a:avLst/>
          </a:prstGeom>
        </p:spPr>
      </p:pic>
      <p:sp>
        <p:nvSpPr>
          <p:cNvPr name="TextBox 12" id="12"/>
          <p:cNvSpPr txBox="true"/>
          <p:nvPr/>
        </p:nvSpPr>
        <p:spPr>
          <a:xfrm rot="0">
            <a:off x="17521771" y="9626320"/>
            <a:ext cx="503758" cy="540385"/>
          </a:xfrm>
          <a:prstGeom prst="rect">
            <a:avLst/>
          </a:prstGeom>
        </p:spPr>
        <p:txBody>
          <a:bodyPr anchor="t" rtlCol="false" tIns="0" lIns="0" bIns="0" rIns="0">
            <a:spAutoFit/>
          </a:bodyPr>
          <a:lstStyle/>
          <a:p>
            <a:pPr algn="ctr">
              <a:lnSpc>
                <a:spcPts val="2239"/>
              </a:lnSpc>
            </a:pPr>
            <a:r>
              <a:rPr lang="en-US" sz="1599">
                <a:solidFill>
                  <a:srgbClr val="FFFFFF"/>
                </a:solidFill>
                <a:latin typeface="Open Sans Bold"/>
                <a:ea typeface="Open Sans Bold"/>
                <a:cs typeface="Open Sans Bold"/>
                <a:sym typeface="Open Sans Bold"/>
              </a:rPr>
              <a:t>10</a:t>
            </a:r>
          </a:p>
          <a:p>
            <a:pPr algn="ctr">
              <a:lnSpc>
                <a:spcPts val="2239"/>
              </a:lnSpc>
            </a:pPr>
          </a:p>
        </p:txBody>
      </p:sp>
      <p:sp>
        <p:nvSpPr>
          <p:cNvPr name="TextBox 13" id="13"/>
          <p:cNvSpPr txBox="true"/>
          <p:nvPr/>
        </p:nvSpPr>
        <p:spPr>
          <a:xfrm rot="0">
            <a:off x="735158" y="73068"/>
            <a:ext cx="1685376" cy="495301"/>
          </a:xfrm>
          <a:prstGeom prst="rect">
            <a:avLst/>
          </a:prstGeom>
        </p:spPr>
        <p:txBody>
          <a:bodyPr anchor="t" rtlCol="false" tIns="0" lIns="0" bIns="0" rIns="0">
            <a:spAutoFit/>
          </a:bodyPr>
          <a:lstStyle/>
          <a:p>
            <a:pPr algn="l">
              <a:lnSpc>
                <a:spcPts val="4199"/>
              </a:lnSpc>
              <a:spcBef>
                <a:spcPct val="0"/>
              </a:spcBef>
            </a:pPr>
            <a:r>
              <a:rPr lang="en-US" sz="2999">
                <a:solidFill>
                  <a:srgbClr val="2C2C2C"/>
                </a:solidFill>
                <a:latin typeface="Open Sans"/>
                <a:ea typeface="Open Sans"/>
                <a:cs typeface="Open Sans"/>
                <a:sym typeface="Open Sans"/>
              </a:rPr>
              <a:t>Group 4 </a:t>
            </a:r>
          </a:p>
        </p:txBody>
      </p:sp>
      <p:sp>
        <p:nvSpPr>
          <p:cNvPr name="TextBox 14" id="14"/>
          <p:cNvSpPr txBox="true"/>
          <p:nvPr/>
        </p:nvSpPr>
        <p:spPr>
          <a:xfrm rot="0">
            <a:off x="4624990" y="649605"/>
            <a:ext cx="10549364" cy="834390"/>
          </a:xfrm>
          <a:prstGeom prst="rect">
            <a:avLst/>
          </a:prstGeom>
        </p:spPr>
        <p:txBody>
          <a:bodyPr anchor="t" rtlCol="false" tIns="0" lIns="0" bIns="0" rIns="0">
            <a:spAutoFit/>
          </a:bodyPr>
          <a:lstStyle/>
          <a:p>
            <a:pPr algn="l">
              <a:lnSpc>
                <a:spcPts val="6480"/>
              </a:lnSpc>
            </a:pPr>
            <a:r>
              <a:rPr lang="en-US" sz="6000">
                <a:solidFill>
                  <a:srgbClr val="1F2020"/>
                </a:solidFill>
                <a:latin typeface="Montserrat Bold"/>
                <a:ea typeface="Montserrat Bold"/>
                <a:cs typeface="Montserrat Bold"/>
                <a:sym typeface="Montserrat Bold"/>
              </a:rPr>
              <a:t>HƯỚNG PHÁT TRIỂN</a:t>
            </a:r>
          </a:p>
        </p:txBody>
      </p:sp>
      <p:sp>
        <p:nvSpPr>
          <p:cNvPr name="TextBox 15" id="15"/>
          <p:cNvSpPr txBox="true"/>
          <p:nvPr/>
        </p:nvSpPr>
        <p:spPr>
          <a:xfrm rot="0">
            <a:off x="1309109" y="2526927"/>
            <a:ext cx="17772944" cy="873125"/>
          </a:xfrm>
          <a:prstGeom prst="rect">
            <a:avLst/>
          </a:prstGeom>
        </p:spPr>
        <p:txBody>
          <a:bodyPr anchor="t" rtlCol="false" tIns="0" lIns="0" bIns="0" rIns="0">
            <a:spAutoFit/>
          </a:bodyPr>
          <a:lstStyle/>
          <a:p>
            <a:pPr algn="just">
              <a:lnSpc>
                <a:spcPts val="7000"/>
              </a:lnSpc>
            </a:pPr>
            <a:r>
              <a:rPr lang="en-US" sz="5000">
                <a:solidFill>
                  <a:srgbClr val="000000"/>
                </a:solidFill>
                <a:latin typeface="DejaVu Serif"/>
                <a:ea typeface="DejaVu Serif"/>
                <a:cs typeface="DejaVu Serif"/>
                <a:sym typeface="DejaVu Serif"/>
              </a:rPr>
              <a:t>Cải thiện độ chính xác bằng Autocorrelation</a:t>
            </a:r>
          </a:p>
        </p:txBody>
      </p:sp>
      <p:sp>
        <p:nvSpPr>
          <p:cNvPr name="TextBox 16" id="16"/>
          <p:cNvSpPr txBox="true"/>
          <p:nvPr/>
        </p:nvSpPr>
        <p:spPr>
          <a:xfrm rot="0">
            <a:off x="420641" y="4415189"/>
            <a:ext cx="17001772" cy="3971925"/>
          </a:xfrm>
          <a:prstGeom prst="rect">
            <a:avLst/>
          </a:prstGeom>
        </p:spPr>
        <p:txBody>
          <a:bodyPr anchor="t" rtlCol="false" tIns="0" lIns="0" bIns="0" rIns="0">
            <a:spAutoFit/>
          </a:bodyPr>
          <a:lstStyle/>
          <a:p>
            <a:pPr algn="l" marL="971550" indent="-485775" lvl="1">
              <a:lnSpc>
                <a:spcPts val="6299"/>
              </a:lnSpc>
              <a:buFont typeface="Arial"/>
              <a:buChar char="•"/>
            </a:pPr>
            <a:r>
              <a:rPr lang="en-US" sz="4500">
                <a:solidFill>
                  <a:srgbClr val="000000"/>
                </a:solidFill>
                <a:latin typeface="DejaVu Serif"/>
                <a:ea typeface="DejaVu Serif"/>
                <a:cs typeface="DejaVu Serif"/>
                <a:sym typeface="DejaVu Serif"/>
              </a:rPr>
              <a:t>   Áp dụng autocorrelation để phân tích tín hiệu giọng nói và trích xuất các đặc trưng đặc biệt của mỗi lệnh. </a:t>
            </a:r>
          </a:p>
          <a:p>
            <a:pPr algn="l" marL="971550" indent="-485775" lvl="1">
              <a:lnSpc>
                <a:spcPts val="6299"/>
              </a:lnSpc>
              <a:buFont typeface="Arial"/>
              <a:buChar char="•"/>
            </a:pPr>
            <a:r>
              <a:rPr lang="en-US" sz="4500">
                <a:solidFill>
                  <a:srgbClr val="000000"/>
                </a:solidFill>
                <a:latin typeface="DejaVu Serif"/>
                <a:ea typeface="DejaVu Serif"/>
                <a:cs typeface="DejaVu Serif"/>
                <a:sym typeface="DejaVu Serif"/>
              </a:rPr>
              <a:t>   Autocorrelation giúp nhận diện các mẫu lặp lại trong tín hiệu, giúp hệ thống nhận dạng tốt hơn ngay cả khi có nhiễu.</a:t>
            </a:r>
          </a:p>
        </p:txBody>
      </p:sp>
      <p:pic>
        <p:nvPicPr>
          <p:cNvPr name="Picture 17" id="17"/>
          <p:cNvPicPr>
            <a:picLocks noChangeAspect="true"/>
          </p:cNvPicPr>
          <p:nvPr/>
        </p:nvPicPr>
        <p:blipFill>
          <a:blip r:embed="rId8"/>
          <a:srcRect l="0" t="0" r="0" b="0"/>
          <a:stretch>
            <a:fillRect/>
          </a:stretch>
        </p:blipFill>
        <p:spPr>
          <a:xfrm flipH="false" flipV="false" rot="0">
            <a:off x="121392" y="2340465"/>
            <a:ext cx="1353548" cy="1360349"/>
          </a:xfrm>
          <a:prstGeom prst="rect">
            <a:avLst/>
          </a:prstGeom>
        </p:spPr>
      </p:pic>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171616"/>
        </a:solidFill>
      </p:bgPr>
    </p:bg>
    <p:spTree>
      <p:nvGrpSpPr>
        <p:cNvPr id="1" name=""/>
        <p:cNvGrpSpPr/>
        <p:nvPr/>
      </p:nvGrpSpPr>
      <p:grpSpPr>
        <a:xfrm>
          <a:off x="0" y="0"/>
          <a:ext cx="0" cy="0"/>
          <a:chOff x="0" y="0"/>
          <a:chExt cx="0" cy="0"/>
        </a:xfrm>
      </p:grpSpPr>
      <p:grpSp>
        <p:nvGrpSpPr>
          <p:cNvPr name="Group 2" id="2"/>
          <p:cNvGrpSpPr/>
          <p:nvPr/>
        </p:nvGrpSpPr>
        <p:grpSpPr>
          <a:xfrm rot="0">
            <a:off x="17259300" y="9258300"/>
            <a:ext cx="1028700" cy="1028700"/>
            <a:chOff x="0" y="0"/>
            <a:chExt cx="270933" cy="270933"/>
          </a:xfrm>
        </p:grpSpPr>
        <p:sp>
          <p:nvSpPr>
            <p:cNvPr name="Freeform 3" id="3"/>
            <p:cNvSpPr/>
            <p:nvPr/>
          </p:nvSpPr>
          <p:spPr>
            <a:xfrm flipH="false" flipV="false" rot="0">
              <a:off x="0" y="0"/>
              <a:ext cx="270933" cy="270933"/>
            </a:xfrm>
            <a:custGeom>
              <a:avLst/>
              <a:gdLst/>
              <a:ahLst/>
              <a:cxnLst/>
              <a:rect r="r" b="b" t="t" l="l"/>
              <a:pathLst>
                <a:path h="270933" w="270933">
                  <a:moveTo>
                    <a:pt x="0" y="0"/>
                  </a:moveTo>
                  <a:lnTo>
                    <a:pt x="270933" y="0"/>
                  </a:lnTo>
                  <a:lnTo>
                    <a:pt x="270933" y="270933"/>
                  </a:lnTo>
                  <a:lnTo>
                    <a:pt x="0" y="270933"/>
                  </a:lnTo>
                  <a:close/>
                </a:path>
              </a:pathLst>
            </a:custGeom>
            <a:solidFill>
              <a:srgbClr val="FFBD59"/>
            </a:solidFill>
          </p:spPr>
        </p:sp>
        <p:sp>
          <p:nvSpPr>
            <p:cNvPr name="TextBox 4" id="4"/>
            <p:cNvSpPr txBox="true"/>
            <p:nvPr/>
          </p:nvSpPr>
          <p:spPr>
            <a:xfrm>
              <a:off x="0" y="-38100"/>
              <a:ext cx="270933" cy="309033"/>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9902419" y="3866913"/>
            <a:ext cx="755790" cy="755790"/>
          </a:xfrm>
          <a:custGeom>
            <a:avLst/>
            <a:gdLst/>
            <a:ahLst/>
            <a:cxnLst/>
            <a:rect r="r" b="b" t="t" l="l"/>
            <a:pathLst>
              <a:path h="755790" w="755790">
                <a:moveTo>
                  <a:pt x="0" y="0"/>
                </a:moveTo>
                <a:lnTo>
                  <a:pt x="755791" y="0"/>
                </a:lnTo>
                <a:lnTo>
                  <a:pt x="755791" y="755790"/>
                </a:lnTo>
                <a:lnTo>
                  <a:pt x="0" y="75579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003132" y="1074752"/>
            <a:ext cx="326225" cy="336000"/>
          </a:xfrm>
          <a:custGeom>
            <a:avLst/>
            <a:gdLst/>
            <a:ahLst/>
            <a:cxnLst/>
            <a:rect r="r" b="b" t="t" l="l"/>
            <a:pathLst>
              <a:path h="336000" w="326225">
                <a:moveTo>
                  <a:pt x="0" y="0"/>
                </a:moveTo>
                <a:lnTo>
                  <a:pt x="326226" y="0"/>
                </a:lnTo>
                <a:lnTo>
                  <a:pt x="326226" y="335999"/>
                </a:lnTo>
                <a:lnTo>
                  <a:pt x="0" y="33599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pic>
        <p:nvPicPr>
          <p:cNvPr name="Picture 7" id="7"/>
          <p:cNvPicPr>
            <a:picLocks noChangeAspect="true"/>
          </p:cNvPicPr>
          <p:nvPr/>
        </p:nvPicPr>
        <p:blipFill>
          <a:blip r:embed="rId6"/>
          <a:srcRect l="0" t="0" r="0" b="0"/>
          <a:stretch>
            <a:fillRect/>
          </a:stretch>
        </p:blipFill>
        <p:spPr>
          <a:xfrm flipH="false" flipV="false" rot="0">
            <a:off x="12182513" y="507903"/>
            <a:ext cx="5843016" cy="8229600"/>
          </a:xfrm>
          <a:prstGeom prst="rect">
            <a:avLst/>
          </a:prstGeom>
        </p:spPr>
      </p:pic>
      <p:sp>
        <p:nvSpPr>
          <p:cNvPr name="TextBox 8" id="8"/>
          <p:cNvSpPr txBox="true"/>
          <p:nvPr/>
        </p:nvSpPr>
        <p:spPr>
          <a:xfrm rot="0">
            <a:off x="17521771" y="9626320"/>
            <a:ext cx="503758" cy="264160"/>
          </a:xfrm>
          <a:prstGeom prst="rect">
            <a:avLst/>
          </a:prstGeom>
        </p:spPr>
        <p:txBody>
          <a:bodyPr anchor="t" rtlCol="false" tIns="0" lIns="0" bIns="0" rIns="0">
            <a:spAutoFit/>
          </a:bodyPr>
          <a:lstStyle/>
          <a:p>
            <a:pPr algn="ctr">
              <a:lnSpc>
                <a:spcPts val="2239"/>
              </a:lnSpc>
            </a:pPr>
            <a:r>
              <a:rPr lang="en-US" sz="1599">
                <a:solidFill>
                  <a:srgbClr val="FFFFFF"/>
                </a:solidFill>
                <a:latin typeface="Open Sans Bold"/>
                <a:ea typeface="Open Sans Bold"/>
                <a:cs typeface="Open Sans Bold"/>
                <a:sym typeface="Open Sans Bold"/>
              </a:rPr>
              <a:t>11</a:t>
            </a:r>
          </a:p>
        </p:txBody>
      </p:sp>
      <p:sp>
        <p:nvSpPr>
          <p:cNvPr name="TextBox 9" id="9"/>
          <p:cNvSpPr txBox="true"/>
          <p:nvPr/>
        </p:nvSpPr>
        <p:spPr>
          <a:xfrm rot="0">
            <a:off x="2724484" y="2913264"/>
            <a:ext cx="7555831" cy="2396388"/>
          </a:xfrm>
          <a:prstGeom prst="rect">
            <a:avLst/>
          </a:prstGeom>
        </p:spPr>
        <p:txBody>
          <a:bodyPr anchor="t" rtlCol="false" tIns="0" lIns="0" bIns="0" rIns="0">
            <a:spAutoFit/>
          </a:bodyPr>
          <a:lstStyle/>
          <a:p>
            <a:pPr algn="l">
              <a:lnSpc>
                <a:spcPts val="19652"/>
              </a:lnSpc>
              <a:spcBef>
                <a:spcPct val="0"/>
              </a:spcBef>
            </a:pPr>
            <a:r>
              <a:rPr lang="en-US" sz="14037">
                <a:solidFill>
                  <a:srgbClr val="FFFFFF"/>
                </a:solidFill>
                <a:latin typeface="Montserrat"/>
                <a:ea typeface="Montserrat"/>
                <a:cs typeface="Montserrat"/>
                <a:sym typeface="Montserrat"/>
              </a:rPr>
              <a:t>THANK</a:t>
            </a:r>
          </a:p>
        </p:txBody>
      </p:sp>
      <p:sp>
        <p:nvSpPr>
          <p:cNvPr name="TextBox 10" id="10"/>
          <p:cNvSpPr txBox="true"/>
          <p:nvPr/>
        </p:nvSpPr>
        <p:spPr>
          <a:xfrm rot="0">
            <a:off x="2733663" y="4710648"/>
            <a:ext cx="5563634" cy="2396388"/>
          </a:xfrm>
          <a:prstGeom prst="rect">
            <a:avLst/>
          </a:prstGeom>
        </p:spPr>
        <p:txBody>
          <a:bodyPr anchor="t" rtlCol="false" tIns="0" lIns="0" bIns="0" rIns="0">
            <a:spAutoFit/>
          </a:bodyPr>
          <a:lstStyle/>
          <a:p>
            <a:pPr algn="l">
              <a:lnSpc>
                <a:spcPts val="19652"/>
              </a:lnSpc>
              <a:spcBef>
                <a:spcPct val="0"/>
              </a:spcBef>
            </a:pPr>
            <a:r>
              <a:rPr lang="en-US" sz="14037">
                <a:solidFill>
                  <a:srgbClr val="FFBD59"/>
                </a:solidFill>
                <a:latin typeface="Montserrat Bold"/>
                <a:ea typeface="Montserrat Bold"/>
                <a:cs typeface="Montserrat Bold"/>
                <a:sym typeface="Montserrat Bold"/>
              </a:rPr>
              <a:t>YOU</a:t>
            </a:r>
          </a:p>
        </p:txBody>
      </p:sp>
      <p:sp>
        <p:nvSpPr>
          <p:cNvPr name="TextBox 11" id="11"/>
          <p:cNvSpPr txBox="true"/>
          <p:nvPr/>
        </p:nvSpPr>
        <p:spPr>
          <a:xfrm rot="0">
            <a:off x="1467897" y="981075"/>
            <a:ext cx="1685376" cy="495301"/>
          </a:xfrm>
          <a:prstGeom prst="rect">
            <a:avLst/>
          </a:prstGeom>
        </p:spPr>
        <p:txBody>
          <a:bodyPr anchor="t" rtlCol="false" tIns="0" lIns="0" bIns="0" rIns="0">
            <a:spAutoFit/>
          </a:bodyPr>
          <a:lstStyle/>
          <a:p>
            <a:pPr algn="l">
              <a:lnSpc>
                <a:spcPts val="4199"/>
              </a:lnSpc>
              <a:spcBef>
                <a:spcPct val="0"/>
              </a:spcBef>
            </a:pPr>
            <a:r>
              <a:rPr lang="en-US" sz="2999">
                <a:solidFill>
                  <a:srgbClr val="FFFFFF"/>
                </a:solidFill>
                <a:latin typeface="Open Sans"/>
                <a:ea typeface="Open Sans"/>
                <a:cs typeface="Open Sans"/>
                <a:sym typeface="Open Sans"/>
              </a:rPr>
              <a:t>Group 4 </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4537986" cy="10287000"/>
            <a:chOff x="0" y="0"/>
            <a:chExt cx="1195190" cy="2709333"/>
          </a:xfrm>
        </p:grpSpPr>
        <p:sp>
          <p:nvSpPr>
            <p:cNvPr name="Freeform 3" id="3"/>
            <p:cNvSpPr/>
            <p:nvPr/>
          </p:nvSpPr>
          <p:spPr>
            <a:xfrm flipH="false" flipV="false" rot="0">
              <a:off x="0" y="0"/>
              <a:ext cx="1195190" cy="2709333"/>
            </a:xfrm>
            <a:custGeom>
              <a:avLst/>
              <a:gdLst/>
              <a:ahLst/>
              <a:cxnLst/>
              <a:rect r="r" b="b" t="t" l="l"/>
              <a:pathLst>
                <a:path h="2709333" w="1195190">
                  <a:moveTo>
                    <a:pt x="0" y="0"/>
                  </a:moveTo>
                  <a:lnTo>
                    <a:pt x="1195190" y="0"/>
                  </a:lnTo>
                  <a:lnTo>
                    <a:pt x="1195190" y="2709333"/>
                  </a:lnTo>
                  <a:lnTo>
                    <a:pt x="0" y="2709333"/>
                  </a:lnTo>
                  <a:close/>
                </a:path>
              </a:pathLst>
            </a:custGeom>
            <a:solidFill>
              <a:srgbClr val="1F2020"/>
            </a:solidFill>
          </p:spPr>
        </p:sp>
        <p:sp>
          <p:nvSpPr>
            <p:cNvPr name="TextBox 4" id="4"/>
            <p:cNvSpPr txBox="true"/>
            <p:nvPr/>
          </p:nvSpPr>
          <p:spPr>
            <a:xfrm>
              <a:off x="0" y="-38100"/>
              <a:ext cx="1195190" cy="2747433"/>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7259300" y="9258300"/>
            <a:ext cx="1028700" cy="1028700"/>
            <a:chOff x="0" y="0"/>
            <a:chExt cx="270933" cy="270933"/>
          </a:xfrm>
        </p:grpSpPr>
        <p:sp>
          <p:nvSpPr>
            <p:cNvPr name="Freeform 6" id="6"/>
            <p:cNvSpPr/>
            <p:nvPr/>
          </p:nvSpPr>
          <p:spPr>
            <a:xfrm flipH="false" flipV="false" rot="0">
              <a:off x="0" y="0"/>
              <a:ext cx="270933" cy="270933"/>
            </a:xfrm>
            <a:custGeom>
              <a:avLst/>
              <a:gdLst/>
              <a:ahLst/>
              <a:cxnLst/>
              <a:rect r="r" b="b" t="t" l="l"/>
              <a:pathLst>
                <a:path h="270933" w="270933">
                  <a:moveTo>
                    <a:pt x="0" y="0"/>
                  </a:moveTo>
                  <a:lnTo>
                    <a:pt x="270933" y="0"/>
                  </a:lnTo>
                  <a:lnTo>
                    <a:pt x="270933" y="270933"/>
                  </a:lnTo>
                  <a:lnTo>
                    <a:pt x="0" y="270933"/>
                  </a:lnTo>
                  <a:close/>
                </a:path>
              </a:pathLst>
            </a:custGeom>
            <a:solidFill>
              <a:srgbClr val="FFBD59"/>
            </a:solidFill>
          </p:spPr>
        </p:sp>
        <p:sp>
          <p:nvSpPr>
            <p:cNvPr name="TextBox 7" id="7"/>
            <p:cNvSpPr txBox="true"/>
            <p:nvPr/>
          </p:nvSpPr>
          <p:spPr>
            <a:xfrm>
              <a:off x="0" y="-38100"/>
              <a:ext cx="270933" cy="309033"/>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1003132" y="1074752"/>
            <a:ext cx="326225" cy="336000"/>
          </a:xfrm>
          <a:custGeom>
            <a:avLst/>
            <a:gdLst/>
            <a:ahLst/>
            <a:cxnLst/>
            <a:rect r="r" b="b" t="t" l="l"/>
            <a:pathLst>
              <a:path h="336000" w="326225">
                <a:moveTo>
                  <a:pt x="0" y="0"/>
                </a:moveTo>
                <a:lnTo>
                  <a:pt x="326226" y="0"/>
                </a:lnTo>
                <a:lnTo>
                  <a:pt x="326226" y="335999"/>
                </a:lnTo>
                <a:lnTo>
                  <a:pt x="0" y="33599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9" id="9"/>
          <p:cNvGrpSpPr/>
          <p:nvPr/>
        </p:nvGrpSpPr>
        <p:grpSpPr>
          <a:xfrm rot="0">
            <a:off x="4712861" y="6777598"/>
            <a:ext cx="4919604" cy="166955"/>
            <a:chOff x="0" y="0"/>
            <a:chExt cx="1295698" cy="43972"/>
          </a:xfrm>
        </p:grpSpPr>
        <p:sp>
          <p:nvSpPr>
            <p:cNvPr name="Freeform 10" id="10"/>
            <p:cNvSpPr/>
            <p:nvPr/>
          </p:nvSpPr>
          <p:spPr>
            <a:xfrm flipH="false" flipV="false" rot="0">
              <a:off x="0" y="0"/>
              <a:ext cx="1295698" cy="43972"/>
            </a:xfrm>
            <a:custGeom>
              <a:avLst/>
              <a:gdLst/>
              <a:ahLst/>
              <a:cxnLst/>
              <a:rect r="r" b="b" t="t" l="l"/>
              <a:pathLst>
                <a:path h="43972" w="1295698">
                  <a:moveTo>
                    <a:pt x="0" y="0"/>
                  </a:moveTo>
                  <a:lnTo>
                    <a:pt x="1295698" y="0"/>
                  </a:lnTo>
                  <a:lnTo>
                    <a:pt x="1295698" y="43972"/>
                  </a:lnTo>
                  <a:lnTo>
                    <a:pt x="0" y="43972"/>
                  </a:lnTo>
                  <a:close/>
                </a:path>
              </a:pathLst>
            </a:custGeom>
            <a:solidFill>
              <a:srgbClr val="FFBD59"/>
            </a:solidFill>
          </p:spPr>
        </p:sp>
        <p:sp>
          <p:nvSpPr>
            <p:cNvPr name="TextBox 11" id="11"/>
            <p:cNvSpPr txBox="true"/>
            <p:nvPr/>
          </p:nvSpPr>
          <p:spPr>
            <a:xfrm>
              <a:off x="0" y="-38100"/>
              <a:ext cx="1295698" cy="82072"/>
            </a:xfrm>
            <a:prstGeom prst="rect">
              <a:avLst/>
            </a:prstGeom>
          </p:spPr>
          <p:txBody>
            <a:bodyPr anchor="ctr" rtlCol="false" tIns="50800" lIns="50800" bIns="50800" rIns="50800"/>
            <a:lstStyle/>
            <a:p>
              <a:pPr algn="ctr">
                <a:lnSpc>
                  <a:spcPts val="2659"/>
                </a:lnSpc>
              </a:pPr>
            </a:p>
          </p:txBody>
        </p:sp>
      </p:grpSp>
      <p:sp>
        <p:nvSpPr>
          <p:cNvPr name="Freeform 12" id="12"/>
          <p:cNvSpPr/>
          <p:nvPr/>
        </p:nvSpPr>
        <p:spPr>
          <a:xfrm flipH="true" flipV="false" rot="0">
            <a:off x="268180" y="2911851"/>
            <a:ext cx="4141104" cy="3865747"/>
          </a:xfrm>
          <a:custGeom>
            <a:avLst/>
            <a:gdLst/>
            <a:ahLst/>
            <a:cxnLst/>
            <a:rect r="r" b="b" t="t" l="l"/>
            <a:pathLst>
              <a:path h="3865747" w="4141104">
                <a:moveTo>
                  <a:pt x="4141104" y="0"/>
                </a:moveTo>
                <a:lnTo>
                  <a:pt x="0" y="0"/>
                </a:lnTo>
                <a:lnTo>
                  <a:pt x="0" y="3865747"/>
                </a:lnTo>
                <a:lnTo>
                  <a:pt x="4141104" y="3865747"/>
                </a:lnTo>
                <a:lnTo>
                  <a:pt x="4141104" y="0"/>
                </a:lnTo>
                <a:close/>
              </a:path>
            </a:pathLst>
          </a:custGeom>
          <a:blipFill>
            <a:blip r:embed="rId4"/>
            <a:stretch>
              <a:fillRect l="0" t="-7122" r="0" b="0"/>
            </a:stretch>
          </a:blipFill>
        </p:spPr>
      </p:sp>
      <p:pic>
        <p:nvPicPr>
          <p:cNvPr name="Picture 13" id="13"/>
          <p:cNvPicPr>
            <a:picLocks noChangeAspect="true"/>
          </p:cNvPicPr>
          <p:nvPr/>
        </p:nvPicPr>
        <p:blipFill>
          <a:blip r:embed="rId5">
            <a:alphaModFix amt="40000"/>
          </a:blip>
          <a:srcRect l="0" t="0" r="0" b="0"/>
          <a:stretch>
            <a:fillRect/>
          </a:stretch>
        </p:blipFill>
        <p:spPr>
          <a:xfrm flipH="false" flipV="false" rot="0">
            <a:off x="6391746" y="0"/>
            <a:ext cx="9926955" cy="10287000"/>
          </a:xfrm>
          <a:prstGeom prst="rect">
            <a:avLst/>
          </a:prstGeom>
        </p:spPr>
      </p:pic>
      <p:sp>
        <p:nvSpPr>
          <p:cNvPr name="TextBox 14" id="14"/>
          <p:cNvSpPr txBox="true"/>
          <p:nvPr/>
        </p:nvSpPr>
        <p:spPr>
          <a:xfrm rot="0">
            <a:off x="17521771" y="9626320"/>
            <a:ext cx="503758" cy="264086"/>
          </a:xfrm>
          <a:prstGeom prst="rect">
            <a:avLst/>
          </a:prstGeom>
        </p:spPr>
        <p:txBody>
          <a:bodyPr anchor="t" rtlCol="false" tIns="0" lIns="0" bIns="0" rIns="0">
            <a:spAutoFit/>
          </a:bodyPr>
          <a:lstStyle/>
          <a:p>
            <a:pPr algn="ctr">
              <a:lnSpc>
                <a:spcPts val="2239"/>
              </a:lnSpc>
            </a:pPr>
            <a:r>
              <a:rPr lang="en-US" sz="1599">
                <a:solidFill>
                  <a:srgbClr val="FFFFFF"/>
                </a:solidFill>
                <a:latin typeface="Open Sans Bold"/>
                <a:ea typeface="Open Sans Bold"/>
                <a:cs typeface="Open Sans Bold"/>
                <a:sym typeface="Open Sans Bold"/>
              </a:rPr>
              <a:t>02</a:t>
            </a:r>
          </a:p>
        </p:txBody>
      </p:sp>
      <p:sp>
        <p:nvSpPr>
          <p:cNvPr name="TextBox 15" id="15"/>
          <p:cNvSpPr txBox="true"/>
          <p:nvPr/>
        </p:nvSpPr>
        <p:spPr>
          <a:xfrm rot="0">
            <a:off x="1467897" y="981075"/>
            <a:ext cx="1685376" cy="495301"/>
          </a:xfrm>
          <a:prstGeom prst="rect">
            <a:avLst/>
          </a:prstGeom>
        </p:spPr>
        <p:txBody>
          <a:bodyPr anchor="t" rtlCol="false" tIns="0" lIns="0" bIns="0" rIns="0">
            <a:spAutoFit/>
          </a:bodyPr>
          <a:lstStyle/>
          <a:p>
            <a:pPr algn="l">
              <a:lnSpc>
                <a:spcPts val="4199"/>
              </a:lnSpc>
              <a:spcBef>
                <a:spcPct val="0"/>
              </a:spcBef>
            </a:pPr>
            <a:r>
              <a:rPr lang="en-US" sz="2999">
                <a:solidFill>
                  <a:srgbClr val="FFFFFF"/>
                </a:solidFill>
                <a:latin typeface="Open Sans"/>
                <a:ea typeface="Open Sans"/>
                <a:cs typeface="Open Sans"/>
                <a:sym typeface="Open Sans"/>
              </a:rPr>
              <a:t>Group 4 </a:t>
            </a:r>
          </a:p>
        </p:txBody>
      </p:sp>
      <p:sp>
        <p:nvSpPr>
          <p:cNvPr name="TextBox 16" id="16"/>
          <p:cNvSpPr txBox="true"/>
          <p:nvPr/>
        </p:nvSpPr>
        <p:spPr>
          <a:xfrm rot="0">
            <a:off x="4712861" y="2807076"/>
            <a:ext cx="15181097" cy="936625"/>
          </a:xfrm>
          <a:prstGeom prst="rect">
            <a:avLst/>
          </a:prstGeom>
        </p:spPr>
        <p:txBody>
          <a:bodyPr anchor="t" rtlCol="false" tIns="0" lIns="0" bIns="0" rIns="0">
            <a:spAutoFit/>
          </a:bodyPr>
          <a:lstStyle/>
          <a:p>
            <a:pPr algn="l">
              <a:lnSpc>
                <a:spcPts val="7699"/>
              </a:lnSpc>
              <a:spcBef>
                <a:spcPct val="0"/>
              </a:spcBef>
            </a:pPr>
            <a:r>
              <a:rPr lang="en-US" sz="5499">
                <a:solidFill>
                  <a:srgbClr val="FFBD59"/>
                </a:solidFill>
                <a:latin typeface="Montserrat Bold"/>
                <a:ea typeface="Montserrat Bold"/>
                <a:cs typeface="Montserrat Bold"/>
                <a:sym typeface="Montserrat Bold"/>
              </a:rPr>
              <a:t>PROJECT 1:</a:t>
            </a:r>
          </a:p>
        </p:txBody>
      </p:sp>
      <p:sp>
        <p:nvSpPr>
          <p:cNvPr name="TextBox 17" id="17"/>
          <p:cNvSpPr txBox="true"/>
          <p:nvPr/>
        </p:nvSpPr>
        <p:spPr>
          <a:xfrm rot="0">
            <a:off x="4712861" y="3888348"/>
            <a:ext cx="13611863" cy="2889250"/>
          </a:xfrm>
          <a:prstGeom prst="rect">
            <a:avLst/>
          </a:prstGeom>
        </p:spPr>
        <p:txBody>
          <a:bodyPr anchor="t" rtlCol="false" tIns="0" lIns="0" bIns="0" rIns="0">
            <a:spAutoFit/>
          </a:bodyPr>
          <a:lstStyle/>
          <a:p>
            <a:pPr algn="just">
              <a:lnSpc>
                <a:spcPts val="7700"/>
              </a:lnSpc>
            </a:pPr>
            <a:r>
              <a:rPr lang="en-US" sz="5500">
                <a:solidFill>
                  <a:srgbClr val="1F2020"/>
                </a:solidFill>
                <a:latin typeface="Montserrat Bold"/>
                <a:ea typeface="Montserrat Bold"/>
                <a:cs typeface="Montserrat Bold"/>
                <a:sym typeface="Montserrat Bold"/>
              </a:rPr>
              <a:t>AUTOCORRELATION AND </a:t>
            </a:r>
          </a:p>
          <a:p>
            <a:pPr algn="just">
              <a:lnSpc>
                <a:spcPts val="7700"/>
              </a:lnSpc>
            </a:pPr>
            <a:r>
              <a:rPr lang="en-US" sz="5500">
                <a:solidFill>
                  <a:srgbClr val="1F2020"/>
                </a:solidFill>
                <a:latin typeface="Montserrat Bold"/>
                <a:ea typeface="Montserrat Bold"/>
                <a:cs typeface="Montserrat Bold"/>
                <a:sym typeface="Montserrat Bold"/>
              </a:rPr>
              <a:t>CROSS-CORRELATION: </a:t>
            </a:r>
          </a:p>
          <a:p>
            <a:pPr algn="just">
              <a:lnSpc>
                <a:spcPts val="7700"/>
              </a:lnSpc>
              <a:spcBef>
                <a:spcPct val="0"/>
              </a:spcBef>
            </a:pPr>
            <a:r>
              <a:rPr lang="en-US" sz="5500">
                <a:solidFill>
                  <a:srgbClr val="1F2020"/>
                </a:solidFill>
                <a:latin typeface="Montserrat Bold"/>
                <a:ea typeface="Montserrat Bold"/>
                <a:cs typeface="Montserrat Bold"/>
                <a:sym typeface="Montserrat Bold"/>
              </a:rPr>
              <a:t>SPEECH COMMAND RECOGNITION</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259300" y="9258300"/>
            <a:ext cx="1028700" cy="1028700"/>
            <a:chOff x="0" y="0"/>
            <a:chExt cx="270933" cy="270933"/>
          </a:xfrm>
        </p:grpSpPr>
        <p:sp>
          <p:nvSpPr>
            <p:cNvPr name="Freeform 3" id="3"/>
            <p:cNvSpPr/>
            <p:nvPr/>
          </p:nvSpPr>
          <p:spPr>
            <a:xfrm flipH="false" flipV="false" rot="0">
              <a:off x="0" y="0"/>
              <a:ext cx="270933" cy="270933"/>
            </a:xfrm>
            <a:custGeom>
              <a:avLst/>
              <a:gdLst/>
              <a:ahLst/>
              <a:cxnLst/>
              <a:rect r="r" b="b" t="t" l="l"/>
              <a:pathLst>
                <a:path h="270933" w="270933">
                  <a:moveTo>
                    <a:pt x="0" y="0"/>
                  </a:moveTo>
                  <a:lnTo>
                    <a:pt x="270933" y="0"/>
                  </a:lnTo>
                  <a:lnTo>
                    <a:pt x="270933" y="270933"/>
                  </a:lnTo>
                  <a:lnTo>
                    <a:pt x="0" y="270933"/>
                  </a:lnTo>
                  <a:close/>
                </a:path>
              </a:pathLst>
            </a:custGeom>
            <a:solidFill>
              <a:srgbClr val="FFBD59"/>
            </a:solidFill>
          </p:spPr>
        </p:sp>
        <p:sp>
          <p:nvSpPr>
            <p:cNvPr name="TextBox 4" id="4"/>
            <p:cNvSpPr txBox="true"/>
            <p:nvPr/>
          </p:nvSpPr>
          <p:spPr>
            <a:xfrm>
              <a:off x="0" y="-38100"/>
              <a:ext cx="270933" cy="309033"/>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166245" y="3980178"/>
            <a:ext cx="2759253" cy="2759253"/>
            <a:chOff x="0" y="0"/>
            <a:chExt cx="3679003" cy="3679003"/>
          </a:xfrm>
        </p:grpSpPr>
        <p:pic>
          <p:nvPicPr>
            <p:cNvPr name="Picture 6" id="6"/>
            <p:cNvPicPr>
              <a:picLocks noChangeAspect="true"/>
            </p:cNvPicPr>
            <p:nvPr/>
          </p:nvPicPr>
          <p:blipFill>
            <a:blip r:embed="rId2"/>
            <a:srcRect l="0" t="21874" r="0" b="21875"/>
            <a:stretch>
              <a:fillRect/>
            </a:stretch>
          </p:blipFill>
          <p:spPr>
            <a:xfrm flipH="false" flipV="false">
              <a:off x="0" y="0"/>
              <a:ext cx="3679003" cy="3679003"/>
            </a:xfrm>
            <a:prstGeom prst="rect">
              <a:avLst/>
            </a:prstGeom>
          </p:spPr>
        </p:pic>
      </p:grpSp>
      <p:grpSp>
        <p:nvGrpSpPr>
          <p:cNvPr name="Group 7" id="7"/>
          <p:cNvGrpSpPr/>
          <p:nvPr/>
        </p:nvGrpSpPr>
        <p:grpSpPr>
          <a:xfrm rot="0">
            <a:off x="5419713" y="3980178"/>
            <a:ext cx="2759253" cy="2759253"/>
            <a:chOff x="0" y="0"/>
            <a:chExt cx="3679003" cy="3679003"/>
          </a:xfrm>
        </p:grpSpPr>
        <p:pic>
          <p:nvPicPr>
            <p:cNvPr name="Picture 8" id="8"/>
            <p:cNvPicPr>
              <a:picLocks noChangeAspect="true"/>
            </p:cNvPicPr>
            <p:nvPr/>
          </p:nvPicPr>
          <p:blipFill>
            <a:blip r:embed="rId3"/>
            <a:srcRect l="0" t="5736" r="0" b="5736"/>
            <a:stretch>
              <a:fillRect/>
            </a:stretch>
          </p:blipFill>
          <p:spPr>
            <a:xfrm flipH="false" flipV="false">
              <a:off x="0" y="0"/>
              <a:ext cx="3679003" cy="3679003"/>
            </a:xfrm>
            <a:prstGeom prst="rect">
              <a:avLst/>
            </a:prstGeom>
          </p:spPr>
        </p:pic>
      </p:grpSp>
      <p:grpSp>
        <p:nvGrpSpPr>
          <p:cNvPr name="Group 9" id="9"/>
          <p:cNvGrpSpPr/>
          <p:nvPr/>
        </p:nvGrpSpPr>
        <p:grpSpPr>
          <a:xfrm rot="0">
            <a:off x="13967519" y="4086223"/>
            <a:ext cx="2759253" cy="2759253"/>
            <a:chOff x="0" y="0"/>
            <a:chExt cx="3679003" cy="3679003"/>
          </a:xfrm>
        </p:grpSpPr>
        <p:pic>
          <p:nvPicPr>
            <p:cNvPr name="Picture 10" id="10"/>
            <p:cNvPicPr>
              <a:picLocks noChangeAspect="true"/>
            </p:cNvPicPr>
            <p:nvPr/>
          </p:nvPicPr>
          <p:blipFill>
            <a:blip r:embed="rId4"/>
            <a:srcRect l="0" t="17489" r="0" b="17489"/>
            <a:stretch>
              <a:fillRect/>
            </a:stretch>
          </p:blipFill>
          <p:spPr>
            <a:xfrm flipH="false" flipV="false">
              <a:off x="0" y="0"/>
              <a:ext cx="3679003" cy="3679003"/>
            </a:xfrm>
            <a:prstGeom prst="rect">
              <a:avLst/>
            </a:prstGeom>
          </p:spPr>
        </p:pic>
      </p:grpSp>
      <p:grpSp>
        <p:nvGrpSpPr>
          <p:cNvPr name="Group 11" id="11"/>
          <p:cNvGrpSpPr/>
          <p:nvPr/>
        </p:nvGrpSpPr>
        <p:grpSpPr>
          <a:xfrm rot="0">
            <a:off x="8570049" y="2116457"/>
            <a:ext cx="1147901" cy="75115"/>
            <a:chOff x="0" y="0"/>
            <a:chExt cx="302328" cy="19783"/>
          </a:xfrm>
        </p:grpSpPr>
        <p:sp>
          <p:nvSpPr>
            <p:cNvPr name="Freeform 12" id="12"/>
            <p:cNvSpPr/>
            <p:nvPr/>
          </p:nvSpPr>
          <p:spPr>
            <a:xfrm flipH="false" flipV="false" rot="0">
              <a:off x="0" y="0"/>
              <a:ext cx="302328" cy="19783"/>
            </a:xfrm>
            <a:custGeom>
              <a:avLst/>
              <a:gdLst/>
              <a:ahLst/>
              <a:cxnLst/>
              <a:rect r="r" b="b" t="t" l="l"/>
              <a:pathLst>
                <a:path h="19783" w="302328">
                  <a:moveTo>
                    <a:pt x="0" y="0"/>
                  </a:moveTo>
                  <a:lnTo>
                    <a:pt x="302328" y="0"/>
                  </a:lnTo>
                  <a:lnTo>
                    <a:pt x="302328" y="19783"/>
                  </a:lnTo>
                  <a:lnTo>
                    <a:pt x="0" y="19783"/>
                  </a:lnTo>
                  <a:close/>
                </a:path>
              </a:pathLst>
            </a:custGeom>
            <a:solidFill>
              <a:srgbClr val="FFBD59"/>
            </a:solidFill>
          </p:spPr>
        </p:sp>
        <p:sp>
          <p:nvSpPr>
            <p:cNvPr name="TextBox 13" id="13"/>
            <p:cNvSpPr txBox="true"/>
            <p:nvPr/>
          </p:nvSpPr>
          <p:spPr>
            <a:xfrm>
              <a:off x="0" y="-38100"/>
              <a:ext cx="302328" cy="57883"/>
            </a:xfrm>
            <a:prstGeom prst="rect">
              <a:avLst/>
            </a:prstGeom>
          </p:spPr>
          <p:txBody>
            <a:bodyPr anchor="ctr" rtlCol="false" tIns="50800" lIns="50800" bIns="50800" rIns="50800"/>
            <a:lstStyle/>
            <a:p>
              <a:pPr algn="ctr">
                <a:lnSpc>
                  <a:spcPts val="2659"/>
                </a:lnSpc>
              </a:pPr>
            </a:p>
          </p:txBody>
        </p:sp>
      </p:grpSp>
      <p:sp>
        <p:nvSpPr>
          <p:cNvPr name="Freeform 14" id="14"/>
          <p:cNvSpPr/>
          <p:nvPr/>
        </p:nvSpPr>
        <p:spPr>
          <a:xfrm flipH="false" flipV="false" rot="0">
            <a:off x="1003132" y="1074752"/>
            <a:ext cx="326225" cy="336000"/>
          </a:xfrm>
          <a:custGeom>
            <a:avLst/>
            <a:gdLst/>
            <a:ahLst/>
            <a:cxnLst/>
            <a:rect r="r" b="b" t="t" l="l"/>
            <a:pathLst>
              <a:path h="336000" w="326225">
                <a:moveTo>
                  <a:pt x="0" y="0"/>
                </a:moveTo>
                <a:lnTo>
                  <a:pt x="326226" y="0"/>
                </a:lnTo>
                <a:lnTo>
                  <a:pt x="326226" y="335999"/>
                </a:lnTo>
                <a:lnTo>
                  <a:pt x="0" y="33599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15" id="15"/>
          <p:cNvGrpSpPr/>
          <p:nvPr/>
        </p:nvGrpSpPr>
        <p:grpSpPr>
          <a:xfrm rot="0">
            <a:off x="9674391" y="4086223"/>
            <a:ext cx="2759253" cy="2759253"/>
            <a:chOff x="0" y="0"/>
            <a:chExt cx="3679003" cy="3679003"/>
          </a:xfrm>
        </p:grpSpPr>
        <p:pic>
          <p:nvPicPr>
            <p:cNvPr name="Picture 16" id="16"/>
            <p:cNvPicPr>
              <a:picLocks noChangeAspect="true"/>
            </p:cNvPicPr>
            <p:nvPr/>
          </p:nvPicPr>
          <p:blipFill>
            <a:blip r:embed="rId7"/>
            <a:srcRect l="16687" t="0" r="16687" b="0"/>
            <a:stretch>
              <a:fillRect/>
            </a:stretch>
          </p:blipFill>
          <p:spPr>
            <a:xfrm flipH="false" flipV="false">
              <a:off x="0" y="0"/>
              <a:ext cx="3679003" cy="3679003"/>
            </a:xfrm>
            <a:prstGeom prst="rect">
              <a:avLst/>
            </a:prstGeom>
          </p:spPr>
        </p:pic>
      </p:grpSp>
      <p:sp>
        <p:nvSpPr>
          <p:cNvPr name="TextBox 17" id="17"/>
          <p:cNvSpPr txBox="true"/>
          <p:nvPr/>
        </p:nvSpPr>
        <p:spPr>
          <a:xfrm rot="0">
            <a:off x="17521771" y="9626320"/>
            <a:ext cx="503758" cy="264160"/>
          </a:xfrm>
          <a:prstGeom prst="rect">
            <a:avLst/>
          </a:prstGeom>
        </p:spPr>
        <p:txBody>
          <a:bodyPr anchor="t" rtlCol="false" tIns="0" lIns="0" bIns="0" rIns="0">
            <a:spAutoFit/>
          </a:bodyPr>
          <a:lstStyle/>
          <a:p>
            <a:pPr algn="ctr">
              <a:lnSpc>
                <a:spcPts val="2239"/>
              </a:lnSpc>
            </a:pPr>
            <a:r>
              <a:rPr lang="en-US" sz="1599">
                <a:solidFill>
                  <a:srgbClr val="FFFFFF"/>
                </a:solidFill>
                <a:latin typeface="Open Sans"/>
                <a:ea typeface="Open Sans"/>
                <a:cs typeface="Open Sans"/>
                <a:sym typeface="Open Sans"/>
              </a:rPr>
              <a:t>03</a:t>
            </a:r>
          </a:p>
        </p:txBody>
      </p:sp>
      <p:sp>
        <p:nvSpPr>
          <p:cNvPr name="TextBox 18" id="18"/>
          <p:cNvSpPr txBox="true"/>
          <p:nvPr/>
        </p:nvSpPr>
        <p:spPr>
          <a:xfrm rot="0">
            <a:off x="1178111" y="7038984"/>
            <a:ext cx="2735520" cy="514350"/>
          </a:xfrm>
          <a:prstGeom prst="rect">
            <a:avLst/>
          </a:prstGeom>
        </p:spPr>
        <p:txBody>
          <a:bodyPr anchor="t" rtlCol="false" tIns="0" lIns="0" bIns="0" rIns="0">
            <a:spAutoFit/>
          </a:bodyPr>
          <a:lstStyle/>
          <a:p>
            <a:pPr algn="ctr">
              <a:lnSpc>
                <a:spcPts val="4200"/>
              </a:lnSpc>
              <a:spcBef>
                <a:spcPct val="0"/>
              </a:spcBef>
            </a:pPr>
            <a:r>
              <a:rPr lang="en-US" sz="3000">
                <a:solidFill>
                  <a:srgbClr val="FFBD59"/>
                </a:solidFill>
                <a:latin typeface="Open Sans Bold"/>
                <a:ea typeface="Open Sans Bold"/>
                <a:cs typeface="Open Sans Bold"/>
                <a:sym typeface="Open Sans Bold"/>
              </a:rPr>
              <a:t>Anh Tuấn</a:t>
            </a:r>
          </a:p>
        </p:txBody>
      </p:sp>
      <p:sp>
        <p:nvSpPr>
          <p:cNvPr name="TextBox 19" id="19"/>
          <p:cNvSpPr txBox="true"/>
          <p:nvPr/>
        </p:nvSpPr>
        <p:spPr>
          <a:xfrm rot="0">
            <a:off x="5431579" y="7038984"/>
            <a:ext cx="2735520" cy="514350"/>
          </a:xfrm>
          <a:prstGeom prst="rect">
            <a:avLst/>
          </a:prstGeom>
        </p:spPr>
        <p:txBody>
          <a:bodyPr anchor="t" rtlCol="false" tIns="0" lIns="0" bIns="0" rIns="0">
            <a:spAutoFit/>
          </a:bodyPr>
          <a:lstStyle/>
          <a:p>
            <a:pPr algn="ctr">
              <a:lnSpc>
                <a:spcPts val="4200"/>
              </a:lnSpc>
              <a:spcBef>
                <a:spcPct val="0"/>
              </a:spcBef>
            </a:pPr>
            <a:r>
              <a:rPr lang="en-US" sz="3000">
                <a:solidFill>
                  <a:srgbClr val="FFBD59"/>
                </a:solidFill>
                <a:latin typeface="Open Sans Bold"/>
                <a:ea typeface="Open Sans Bold"/>
                <a:cs typeface="Open Sans Bold"/>
                <a:sym typeface="Open Sans Bold"/>
              </a:rPr>
              <a:t>Thái Tuấn</a:t>
            </a:r>
          </a:p>
        </p:txBody>
      </p:sp>
      <p:sp>
        <p:nvSpPr>
          <p:cNvPr name="TextBox 20" id="20"/>
          <p:cNvSpPr txBox="true"/>
          <p:nvPr/>
        </p:nvSpPr>
        <p:spPr>
          <a:xfrm rot="0">
            <a:off x="13979385" y="7145029"/>
            <a:ext cx="2735520" cy="514350"/>
          </a:xfrm>
          <a:prstGeom prst="rect">
            <a:avLst/>
          </a:prstGeom>
        </p:spPr>
        <p:txBody>
          <a:bodyPr anchor="t" rtlCol="false" tIns="0" lIns="0" bIns="0" rIns="0">
            <a:spAutoFit/>
          </a:bodyPr>
          <a:lstStyle/>
          <a:p>
            <a:pPr algn="ctr">
              <a:lnSpc>
                <a:spcPts val="4200"/>
              </a:lnSpc>
              <a:spcBef>
                <a:spcPct val="0"/>
              </a:spcBef>
            </a:pPr>
            <a:r>
              <a:rPr lang="en-US" sz="3000">
                <a:solidFill>
                  <a:srgbClr val="FFBD59"/>
                </a:solidFill>
                <a:latin typeface="Open Sans Bold"/>
                <a:ea typeface="Open Sans Bold"/>
                <a:cs typeface="Open Sans Bold"/>
                <a:sym typeface="Open Sans Bold"/>
              </a:rPr>
              <a:t>Phúc Vĩnh</a:t>
            </a:r>
          </a:p>
        </p:txBody>
      </p:sp>
      <p:sp>
        <p:nvSpPr>
          <p:cNvPr name="TextBox 21" id="21"/>
          <p:cNvSpPr txBox="true"/>
          <p:nvPr/>
        </p:nvSpPr>
        <p:spPr>
          <a:xfrm rot="0">
            <a:off x="5419713" y="2334447"/>
            <a:ext cx="7448574" cy="778956"/>
          </a:xfrm>
          <a:prstGeom prst="rect">
            <a:avLst/>
          </a:prstGeom>
        </p:spPr>
        <p:txBody>
          <a:bodyPr anchor="t" rtlCol="false" tIns="0" lIns="0" bIns="0" rIns="0">
            <a:spAutoFit/>
          </a:bodyPr>
          <a:lstStyle/>
          <a:p>
            <a:pPr algn="ctr">
              <a:lnSpc>
                <a:spcPts val="5937"/>
              </a:lnSpc>
            </a:pPr>
            <a:r>
              <a:rPr lang="en-US" sz="5497">
                <a:solidFill>
                  <a:srgbClr val="1F2020"/>
                </a:solidFill>
                <a:latin typeface="Montserrat Bold"/>
                <a:ea typeface="Montserrat Bold"/>
                <a:cs typeface="Montserrat Bold"/>
                <a:sym typeface="Montserrat Bold"/>
              </a:rPr>
              <a:t>MEET OUR TEAM</a:t>
            </a:r>
          </a:p>
        </p:txBody>
      </p:sp>
      <p:sp>
        <p:nvSpPr>
          <p:cNvPr name="TextBox 22" id="22"/>
          <p:cNvSpPr txBox="true"/>
          <p:nvPr/>
        </p:nvSpPr>
        <p:spPr>
          <a:xfrm rot="0">
            <a:off x="1467897" y="981075"/>
            <a:ext cx="1685376" cy="495301"/>
          </a:xfrm>
          <a:prstGeom prst="rect">
            <a:avLst/>
          </a:prstGeom>
        </p:spPr>
        <p:txBody>
          <a:bodyPr anchor="t" rtlCol="false" tIns="0" lIns="0" bIns="0" rIns="0">
            <a:spAutoFit/>
          </a:bodyPr>
          <a:lstStyle/>
          <a:p>
            <a:pPr algn="l">
              <a:lnSpc>
                <a:spcPts val="4199"/>
              </a:lnSpc>
              <a:spcBef>
                <a:spcPct val="0"/>
              </a:spcBef>
            </a:pPr>
            <a:r>
              <a:rPr lang="en-US" sz="2999">
                <a:solidFill>
                  <a:srgbClr val="2C2C2C"/>
                </a:solidFill>
                <a:latin typeface="Open Sans"/>
                <a:ea typeface="Open Sans"/>
                <a:cs typeface="Open Sans"/>
                <a:sym typeface="Open Sans"/>
              </a:rPr>
              <a:t>Group 4 </a:t>
            </a:r>
          </a:p>
        </p:txBody>
      </p:sp>
      <p:sp>
        <p:nvSpPr>
          <p:cNvPr name="TextBox 23" id="23"/>
          <p:cNvSpPr txBox="true"/>
          <p:nvPr/>
        </p:nvSpPr>
        <p:spPr>
          <a:xfrm rot="0">
            <a:off x="9686257" y="7145029"/>
            <a:ext cx="2735520" cy="514350"/>
          </a:xfrm>
          <a:prstGeom prst="rect">
            <a:avLst/>
          </a:prstGeom>
        </p:spPr>
        <p:txBody>
          <a:bodyPr anchor="t" rtlCol="false" tIns="0" lIns="0" bIns="0" rIns="0">
            <a:spAutoFit/>
          </a:bodyPr>
          <a:lstStyle/>
          <a:p>
            <a:pPr algn="ctr">
              <a:lnSpc>
                <a:spcPts val="4200"/>
              </a:lnSpc>
              <a:spcBef>
                <a:spcPct val="0"/>
              </a:spcBef>
            </a:pPr>
            <a:r>
              <a:rPr lang="en-US" sz="3000">
                <a:solidFill>
                  <a:srgbClr val="FFBD59"/>
                </a:solidFill>
                <a:latin typeface="Open Sans Bold"/>
                <a:ea typeface="Open Sans Bold"/>
                <a:cs typeface="Open Sans Bold"/>
                <a:sym typeface="Open Sans Bold"/>
              </a:rPr>
              <a:t>Minh Chấn</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259300" y="9258300"/>
            <a:ext cx="1028700" cy="1028700"/>
            <a:chOff x="0" y="0"/>
            <a:chExt cx="270933" cy="270933"/>
          </a:xfrm>
        </p:grpSpPr>
        <p:sp>
          <p:nvSpPr>
            <p:cNvPr name="Freeform 3" id="3"/>
            <p:cNvSpPr/>
            <p:nvPr/>
          </p:nvSpPr>
          <p:spPr>
            <a:xfrm flipH="false" flipV="false" rot="0">
              <a:off x="0" y="0"/>
              <a:ext cx="270933" cy="270933"/>
            </a:xfrm>
            <a:custGeom>
              <a:avLst/>
              <a:gdLst/>
              <a:ahLst/>
              <a:cxnLst/>
              <a:rect r="r" b="b" t="t" l="l"/>
              <a:pathLst>
                <a:path h="270933" w="270933">
                  <a:moveTo>
                    <a:pt x="0" y="0"/>
                  </a:moveTo>
                  <a:lnTo>
                    <a:pt x="270933" y="0"/>
                  </a:lnTo>
                  <a:lnTo>
                    <a:pt x="270933" y="270933"/>
                  </a:lnTo>
                  <a:lnTo>
                    <a:pt x="0" y="270933"/>
                  </a:lnTo>
                  <a:close/>
                </a:path>
              </a:pathLst>
            </a:custGeom>
            <a:solidFill>
              <a:srgbClr val="FFBD59"/>
            </a:solidFill>
          </p:spPr>
        </p:sp>
        <p:sp>
          <p:nvSpPr>
            <p:cNvPr name="TextBox 4" id="4"/>
            <p:cNvSpPr txBox="true"/>
            <p:nvPr/>
          </p:nvSpPr>
          <p:spPr>
            <a:xfrm>
              <a:off x="0" y="-38100"/>
              <a:ext cx="270933" cy="309033"/>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17521771" y="9626320"/>
            <a:ext cx="503758" cy="264086"/>
          </a:xfrm>
          <a:prstGeom prst="rect">
            <a:avLst/>
          </a:prstGeom>
        </p:spPr>
        <p:txBody>
          <a:bodyPr anchor="t" rtlCol="false" tIns="0" lIns="0" bIns="0" rIns="0">
            <a:spAutoFit/>
          </a:bodyPr>
          <a:lstStyle/>
          <a:p>
            <a:pPr algn="ctr">
              <a:lnSpc>
                <a:spcPts val="2239"/>
              </a:lnSpc>
            </a:pPr>
            <a:r>
              <a:rPr lang="en-US" sz="1599">
                <a:solidFill>
                  <a:srgbClr val="FFFFFF"/>
                </a:solidFill>
                <a:latin typeface="Open Sans Bold"/>
                <a:ea typeface="Open Sans Bold"/>
                <a:cs typeface="Open Sans Bold"/>
                <a:sym typeface="Open Sans Bold"/>
              </a:rPr>
              <a:t>04</a:t>
            </a:r>
          </a:p>
        </p:txBody>
      </p:sp>
      <p:sp>
        <p:nvSpPr>
          <p:cNvPr name="Freeform 6" id="6"/>
          <p:cNvSpPr/>
          <p:nvPr/>
        </p:nvSpPr>
        <p:spPr>
          <a:xfrm flipH="false" flipV="false" rot="0">
            <a:off x="1028700" y="850914"/>
            <a:ext cx="326225" cy="336000"/>
          </a:xfrm>
          <a:custGeom>
            <a:avLst/>
            <a:gdLst/>
            <a:ahLst/>
            <a:cxnLst/>
            <a:rect r="r" b="b" t="t" l="l"/>
            <a:pathLst>
              <a:path h="336000" w="326225">
                <a:moveTo>
                  <a:pt x="0" y="0"/>
                </a:moveTo>
                <a:lnTo>
                  <a:pt x="326225" y="0"/>
                </a:lnTo>
                <a:lnTo>
                  <a:pt x="326225" y="336000"/>
                </a:lnTo>
                <a:lnTo>
                  <a:pt x="0" y="336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7" id="7"/>
          <p:cNvSpPr txBox="true"/>
          <p:nvPr/>
        </p:nvSpPr>
        <p:spPr>
          <a:xfrm rot="0">
            <a:off x="1028700" y="4835300"/>
            <a:ext cx="5951416" cy="918210"/>
          </a:xfrm>
          <a:prstGeom prst="rect">
            <a:avLst/>
          </a:prstGeom>
        </p:spPr>
        <p:txBody>
          <a:bodyPr anchor="t" rtlCol="false" tIns="0" lIns="0" bIns="0" rIns="0">
            <a:spAutoFit/>
          </a:bodyPr>
          <a:lstStyle/>
          <a:p>
            <a:pPr algn="l">
              <a:lnSpc>
                <a:spcPts val="7019"/>
              </a:lnSpc>
            </a:pPr>
            <a:r>
              <a:rPr lang="en-US" sz="6499">
                <a:solidFill>
                  <a:srgbClr val="1F2020"/>
                </a:solidFill>
                <a:latin typeface="Montserrat Bold"/>
                <a:ea typeface="Montserrat Bold"/>
                <a:cs typeface="Montserrat Bold"/>
                <a:sym typeface="Montserrat Bold"/>
              </a:rPr>
              <a:t>ĐẶT VẤN ĐỀ</a:t>
            </a:r>
          </a:p>
        </p:txBody>
      </p:sp>
      <p:grpSp>
        <p:nvGrpSpPr>
          <p:cNvPr name="Group 8" id="8"/>
          <p:cNvGrpSpPr/>
          <p:nvPr/>
        </p:nvGrpSpPr>
        <p:grpSpPr>
          <a:xfrm rot="0">
            <a:off x="1079785" y="4607785"/>
            <a:ext cx="1147901" cy="75115"/>
            <a:chOff x="0" y="0"/>
            <a:chExt cx="302328" cy="19783"/>
          </a:xfrm>
        </p:grpSpPr>
        <p:sp>
          <p:nvSpPr>
            <p:cNvPr name="Freeform 9" id="9"/>
            <p:cNvSpPr/>
            <p:nvPr/>
          </p:nvSpPr>
          <p:spPr>
            <a:xfrm flipH="false" flipV="false" rot="0">
              <a:off x="0" y="0"/>
              <a:ext cx="302328" cy="19783"/>
            </a:xfrm>
            <a:custGeom>
              <a:avLst/>
              <a:gdLst/>
              <a:ahLst/>
              <a:cxnLst/>
              <a:rect r="r" b="b" t="t" l="l"/>
              <a:pathLst>
                <a:path h="19783" w="302328">
                  <a:moveTo>
                    <a:pt x="0" y="0"/>
                  </a:moveTo>
                  <a:lnTo>
                    <a:pt x="302328" y="0"/>
                  </a:lnTo>
                  <a:lnTo>
                    <a:pt x="302328" y="19783"/>
                  </a:lnTo>
                  <a:lnTo>
                    <a:pt x="0" y="19783"/>
                  </a:lnTo>
                  <a:close/>
                </a:path>
              </a:pathLst>
            </a:custGeom>
            <a:solidFill>
              <a:srgbClr val="FFBD59"/>
            </a:solidFill>
          </p:spPr>
        </p:sp>
        <p:sp>
          <p:nvSpPr>
            <p:cNvPr name="TextBox 10" id="10"/>
            <p:cNvSpPr txBox="true"/>
            <p:nvPr/>
          </p:nvSpPr>
          <p:spPr>
            <a:xfrm>
              <a:off x="0" y="-38100"/>
              <a:ext cx="302328" cy="57883"/>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9364224" y="0"/>
            <a:ext cx="8923776" cy="10287000"/>
            <a:chOff x="0" y="0"/>
            <a:chExt cx="2350295" cy="2709333"/>
          </a:xfrm>
        </p:grpSpPr>
        <p:sp>
          <p:nvSpPr>
            <p:cNvPr name="Freeform 12" id="12"/>
            <p:cNvSpPr/>
            <p:nvPr/>
          </p:nvSpPr>
          <p:spPr>
            <a:xfrm flipH="false" flipV="false" rot="0">
              <a:off x="0" y="0"/>
              <a:ext cx="2350295" cy="2709333"/>
            </a:xfrm>
            <a:custGeom>
              <a:avLst/>
              <a:gdLst/>
              <a:ahLst/>
              <a:cxnLst/>
              <a:rect r="r" b="b" t="t" l="l"/>
              <a:pathLst>
                <a:path h="2709333" w="2350295">
                  <a:moveTo>
                    <a:pt x="0" y="0"/>
                  </a:moveTo>
                  <a:lnTo>
                    <a:pt x="2350295" y="0"/>
                  </a:lnTo>
                  <a:lnTo>
                    <a:pt x="2350295" y="2709333"/>
                  </a:lnTo>
                  <a:lnTo>
                    <a:pt x="0" y="2709333"/>
                  </a:lnTo>
                  <a:close/>
                </a:path>
              </a:pathLst>
            </a:custGeom>
            <a:solidFill>
              <a:srgbClr val="1F2020"/>
            </a:solidFill>
          </p:spPr>
        </p:sp>
        <p:sp>
          <p:nvSpPr>
            <p:cNvPr name="TextBox 13" id="13"/>
            <p:cNvSpPr txBox="true"/>
            <p:nvPr/>
          </p:nvSpPr>
          <p:spPr>
            <a:xfrm>
              <a:off x="0" y="-38100"/>
              <a:ext cx="2350295" cy="2747433"/>
            </a:xfrm>
            <a:prstGeom prst="rect">
              <a:avLst/>
            </a:prstGeom>
          </p:spPr>
          <p:txBody>
            <a:bodyPr anchor="ctr" rtlCol="false" tIns="50800" lIns="50800" bIns="50800" rIns="50800"/>
            <a:lstStyle/>
            <a:p>
              <a:pPr algn="ctr">
                <a:lnSpc>
                  <a:spcPts val="2659"/>
                </a:lnSpc>
              </a:pPr>
            </a:p>
          </p:txBody>
        </p:sp>
      </p:grpSp>
      <p:sp>
        <p:nvSpPr>
          <p:cNvPr name="TextBox 14" id="14"/>
          <p:cNvSpPr txBox="true"/>
          <p:nvPr/>
        </p:nvSpPr>
        <p:spPr>
          <a:xfrm rot="0">
            <a:off x="1493465" y="757237"/>
            <a:ext cx="1685376" cy="495301"/>
          </a:xfrm>
          <a:prstGeom prst="rect">
            <a:avLst/>
          </a:prstGeom>
        </p:spPr>
        <p:txBody>
          <a:bodyPr anchor="t" rtlCol="false" tIns="0" lIns="0" bIns="0" rIns="0">
            <a:spAutoFit/>
          </a:bodyPr>
          <a:lstStyle/>
          <a:p>
            <a:pPr algn="l">
              <a:lnSpc>
                <a:spcPts val="4199"/>
              </a:lnSpc>
              <a:spcBef>
                <a:spcPct val="0"/>
              </a:spcBef>
            </a:pPr>
            <a:r>
              <a:rPr lang="en-US" sz="2999">
                <a:solidFill>
                  <a:srgbClr val="2C2C2C"/>
                </a:solidFill>
                <a:latin typeface="Open Sans"/>
                <a:ea typeface="Open Sans"/>
                <a:cs typeface="Open Sans"/>
                <a:sym typeface="Open Sans"/>
              </a:rPr>
              <a:t>Group 4 </a:t>
            </a:r>
          </a:p>
        </p:txBody>
      </p:sp>
      <p:sp>
        <p:nvSpPr>
          <p:cNvPr name="Freeform 15" id="15"/>
          <p:cNvSpPr/>
          <p:nvPr/>
        </p:nvSpPr>
        <p:spPr>
          <a:xfrm flipH="false" flipV="false" rot="0">
            <a:off x="9364224" y="3683961"/>
            <a:ext cx="8923776" cy="4040037"/>
          </a:xfrm>
          <a:custGeom>
            <a:avLst/>
            <a:gdLst/>
            <a:ahLst/>
            <a:cxnLst/>
            <a:rect r="r" b="b" t="t" l="l"/>
            <a:pathLst>
              <a:path h="4040037" w="8923776">
                <a:moveTo>
                  <a:pt x="0" y="0"/>
                </a:moveTo>
                <a:lnTo>
                  <a:pt x="8923776" y="0"/>
                </a:lnTo>
                <a:lnTo>
                  <a:pt x="8923776" y="4040037"/>
                </a:lnTo>
                <a:lnTo>
                  <a:pt x="0" y="404003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013778" y="1138589"/>
            <a:ext cx="2901370" cy="47625"/>
            <a:chOff x="0" y="0"/>
            <a:chExt cx="764147" cy="12543"/>
          </a:xfrm>
        </p:grpSpPr>
        <p:sp>
          <p:nvSpPr>
            <p:cNvPr name="Freeform 3" id="3"/>
            <p:cNvSpPr/>
            <p:nvPr/>
          </p:nvSpPr>
          <p:spPr>
            <a:xfrm flipH="false" flipV="false" rot="0">
              <a:off x="0" y="0"/>
              <a:ext cx="764147" cy="12543"/>
            </a:xfrm>
            <a:custGeom>
              <a:avLst/>
              <a:gdLst/>
              <a:ahLst/>
              <a:cxnLst/>
              <a:rect r="r" b="b" t="t" l="l"/>
              <a:pathLst>
                <a:path h="12543" w="764147">
                  <a:moveTo>
                    <a:pt x="0" y="0"/>
                  </a:moveTo>
                  <a:lnTo>
                    <a:pt x="764147" y="0"/>
                  </a:lnTo>
                  <a:lnTo>
                    <a:pt x="764147" y="12543"/>
                  </a:lnTo>
                  <a:lnTo>
                    <a:pt x="0" y="12543"/>
                  </a:lnTo>
                  <a:close/>
                </a:path>
              </a:pathLst>
            </a:custGeom>
            <a:solidFill>
              <a:srgbClr val="FFBD59"/>
            </a:solidFill>
          </p:spPr>
        </p:sp>
        <p:sp>
          <p:nvSpPr>
            <p:cNvPr name="TextBox 4" id="4"/>
            <p:cNvSpPr txBox="true"/>
            <p:nvPr/>
          </p:nvSpPr>
          <p:spPr>
            <a:xfrm>
              <a:off x="0" y="-38100"/>
              <a:ext cx="764147" cy="50643"/>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2013778" y="479951"/>
            <a:ext cx="326225" cy="336000"/>
          </a:xfrm>
          <a:custGeom>
            <a:avLst/>
            <a:gdLst/>
            <a:ahLst/>
            <a:cxnLst/>
            <a:rect r="r" b="b" t="t" l="l"/>
            <a:pathLst>
              <a:path h="336000" w="326225">
                <a:moveTo>
                  <a:pt x="0" y="0"/>
                </a:moveTo>
                <a:lnTo>
                  <a:pt x="326225" y="0"/>
                </a:lnTo>
                <a:lnTo>
                  <a:pt x="326225" y="336000"/>
                </a:lnTo>
                <a:lnTo>
                  <a:pt x="0" y="336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821455" y="2879866"/>
            <a:ext cx="8322545" cy="728858"/>
          </a:xfrm>
          <a:prstGeom prst="rect">
            <a:avLst/>
          </a:prstGeom>
        </p:spPr>
        <p:txBody>
          <a:bodyPr anchor="t" rtlCol="false" tIns="0" lIns="0" bIns="0" rIns="0">
            <a:spAutoFit/>
          </a:bodyPr>
          <a:lstStyle/>
          <a:p>
            <a:pPr algn="just">
              <a:lnSpc>
                <a:spcPts val="6026"/>
              </a:lnSpc>
            </a:pPr>
            <a:r>
              <a:rPr lang="en-US" sz="4304">
                <a:solidFill>
                  <a:srgbClr val="FFBD59"/>
                </a:solidFill>
                <a:latin typeface="Canva Sans Bold"/>
                <a:ea typeface="Canva Sans Bold"/>
                <a:cs typeface="Canva Sans Bold"/>
                <a:sym typeface="Canva Sans Bold"/>
              </a:rPr>
              <a:t>AUTOCORRELATION</a:t>
            </a:r>
          </a:p>
        </p:txBody>
      </p:sp>
      <p:sp>
        <p:nvSpPr>
          <p:cNvPr name="AutoShape 7" id="7"/>
          <p:cNvSpPr/>
          <p:nvPr/>
        </p:nvSpPr>
        <p:spPr>
          <a:xfrm>
            <a:off x="9124950" y="2336941"/>
            <a:ext cx="19050" cy="7950059"/>
          </a:xfrm>
          <a:prstGeom prst="line">
            <a:avLst/>
          </a:prstGeom>
          <a:ln cap="flat" w="38100">
            <a:solidFill>
              <a:srgbClr val="000000"/>
            </a:solidFill>
            <a:prstDash val="solid"/>
            <a:headEnd type="none" len="sm" w="sm"/>
            <a:tailEnd type="none" len="sm" w="sm"/>
          </a:ln>
        </p:spPr>
      </p:sp>
      <p:sp>
        <p:nvSpPr>
          <p:cNvPr name="Freeform 8" id="8"/>
          <p:cNvSpPr/>
          <p:nvPr/>
        </p:nvSpPr>
        <p:spPr>
          <a:xfrm flipH="false" flipV="false" rot="0">
            <a:off x="1385024" y="8706974"/>
            <a:ext cx="5992585" cy="1358768"/>
          </a:xfrm>
          <a:custGeom>
            <a:avLst/>
            <a:gdLst/>
            <a:ahLst/>
            <a:cxnLst/>
            <a:rect r="r" b="b" t="t" l="l"/>
            <a:pathLst>
              <a:path h="1358768" w="5992585">
                <a:moveTo>
                  <a:pt x="0" y="0"/>
                </a:moveTo>
                <a:lnTo>
                  <a:pt x="5992585" y="0"/>
                </a:lnTo>
                <a:lnTo>
                  <a:pt x="5992585" y="1358768"/>
                </a:lnTo>
                <a:lnTo>
                  <a:pt x="0" y="1358768"/>
                </a:lnTo>
                <a:lnTo>
                  <a:pt x="0" y="0"/>
                </a:lnTo>
                <a:close/>
              </a:path>
            </a:pathLst>
          </a:custGeom>
          <a:blipFill>
            <a:blip r:embed="rId4"/>
            <a:stretch>
              <a:fillRect l="0" t="-18849" r="0" b="0"/>
            </a:stretch>
          </a:blipFill>
        </p:spPr>
      </p:sp>
      <p:sp>
        <p:nvSpPr>
          <p:cNvPr name="Freeform 9" id="9"/>
          <p:cNvSpPr/>
          <p:nvPr/>
        </p:nvSpPr>
        <p:spPr>
          <a:xfrm flipH="false" flipV="false" rot="0">
            <a:off x="11254694" y="8706974"/>
            <a:ext cx="5590646" cy="1257122"/>
          </a:xfrm>
          <a:custGeom>
            <a:avLst/>
            <a:gdLst/>
            <a:ahLst/>
            <a:cxnLst/>
            <a:rect r="r" b="b" t="t" l="l"/>
            <a:pathLst>
              <a:path h="1257122" w="5590646">
                <a:moveTo>
                  <a:pt x="0" y="0"/>
                </a:moveTo>
                <a:lnTo>
                  <a:pt x="5590646" y="0"/>
                </a:lnTo>
                <a:lnTo>
                  <a:pt x="5590646" y="1257122"/>
                </a:lnTo>
                <a:lnTo>
                  <a:pt x="0" y="1257122"/>
                </a:lnTo>
                <a:lnTo>
                  <a:pt x="0" y="0"/>
                </a:lnTo>
                <a:close/>
              </a:path>
            </a:pathLst>
          </a:custGeom>
          <a:blipFill>
            <a:blip r:embed="rId5"/>
            <a:stretch>
              <a:fillRect l="0" t="-12287" r="0" b="0"/>
            </a:stretch>
          </a:blipFill>
        </p:spPr>
      </p:sp>
      <p:grpSp>
        <p:nvGrpSpPr>
          <p:cNvPr name="Group 10" id="10"/>
          <p:cNvGrpSpPr/>
          <p:nvPr/>
        </p:nvGrpSpPr>
        <p:grpSpPr>
          <a:xfrm rot="0">
            <a:off x="17259300" y="9258300"/>
            <a:ext cx="1028700" cy="1028700"/>
            <a:chOff x="0" y="0"/>
            <a:chExt cx="270933" cy="270933"/>
          </a:xfrm>
        </p:grpSpPr>
        <p:sp>
          <p:nvSpPr>
            <p:cNvPr name="Freeform 11" id="11"/>
            <p:cNvSpPr/>
            <p:nvPr/>
          </p:nvSpPr>
          <p:spPr>
            <a:xfrm flipH="false" flipV="false" rot="0">
              <a:off x="0" y="0"/>
              <a:ext cx="270933" cy="270933"/>
            </a:xfrm>
            <a:custGeom>
              <a:avLst/>
              <a:gdLst/>
              <a:ahLst/>
              <a:cxnLst/>
              <a:rect r="r" b="b" t="t" l="l"/>
              <a:pathLst>
                <a:path h="270933" w="270933">
                  <a:moveTo>
                    <a:pt x="0" y="0"/>
                  </a:moveTo>
                  <a:lnTo>
                    <a:pt x="270933" y="0"/>
                  </a:lnTo>
                  <a:lnTo>
                    <a:pt x="270933" y="270933"/>
                  </a:lnTo>
                  <a:lnTo>
                    <a:pt x="0" y="270933"/>
                  </a:lnTo>
                  <a:close/>
                </a:path>
              </a:pathLst>
            </a:custGeom>
            <a:solidFill>
              <a:srgbClr val="FFBD59"/>
            </a:solidFill>
          </p:spPr>
        </p:sp>
        <p:sp>
          <p:nvSpPr>
            <p:cNvPr name="TextBox 12" id="12"/>
            <p:cNvSpPr txBox="true"/>
            <p:nvPr/>
          </p:nvSpPr>
          <p:spPr>
            <a:xfrm>
              <a:off x="0" y="-38100"/>
              <a:ext cx="270933" cy="309033"/>
            </a:xfrm>
            <a:prstGeom prst="rect">
              <a:avLst/>
            </a:prstGeom>
          </p:spPr>
          <p:txBody>
            <a:bodyPr anchor="ctr" rtlCol="false" tIns="50800" lIns="50800" bIns="50800" rIns="50800"/>
            <a:lstStyle/>
            <a:p>
              <a:pPr algn="ctr">
                <a:lnSpc>
                  <a:spcPts val="2659"/>
                </a:lnSpc>
              </a:pPr>
            </a:p>
          </p:txBody>
        </p:sp>
      </p:grpSp>
      <p:pic>
        <p:nvPicPr>
          <p:cNvPr name="Picture 13" id="13"/>
          <p:cNvPicPr>
            <a:picLocks noChangeAspect="true"/>
          </p:cNvPicPr>
          <p:nvPr/>
        </p:nvPicPr>
        <p:blipFill>
          <a:blip r:embed="rId6"/>
          <a:srcRect l="0" t="0" r="0" b="0"/>
          <a:stretch>
            <a:fillRect/>
          </a:stretch>
        </p:blipFill>
        <p:spPr>
          <a:xfrm flipH="false" flipV="false" rot="0">
            <a:off x="-94569" y="63361"/>
            <a:ext cx="2246537" cy="1505180"/>
          </a:xfrm>
          <a:prstGeom prst="rect">
            <a:avLst/>
          </a:prstGeom>
        </p:spPr>
      </p:pic>
      <p:sp>
        <p:nvSpPr>
          <p:cNvPr name="Freeform 14" id="14"/>
          <p:cNvSpPr/>
          <p:nvPr/>
        </p:nvSpPr>
        <p:spPr>
          <a:xfrm flipH="true" flipV="false" rot="0">
            <a:off x="588593" y="8380495"/>
            <a:ext cx="880214" cy="652959"/>
          </a:xfrm>
          <a:custGeom>
            <a:avLst/>
            <a:gdLst/>
            <a:ahLst/>
            <a:cxnLst/>
            <a:rect r="r" b="b" t="t" l="l"/>
            <a:pathLst>
              <a:path h="652959" w="880214">
                <a:moveTo>
                  <a:pt x="880214" y="0"/>
                </a:moveTo>
                <a:lnTo>
                  <a:pt x="0" y="0"/>
                </a:lnTo>
                <a:lnTo>
                  <a:pt x="0" y="652958"/>
                </a:lnTo>
                <a:lnTo>
                  <a:pt x="880214" y="652958"/>
                </a:lnTo>
                <a:lnTo>
                  <a:pt x="880214"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5" id="15"/>
          <p:cNvSpPr txBox="true"/>
          <p:nvPr/>
        </p:nvSpPr>
        <p:spPr>
          <a:xfrm rot="0">
            <a:off x="821455" y="1510165"/>
            <a:ext cx="17239648" cy="779105"/>
          </a:xfrm>
          <a:prstGeom prst="rect">
            <a:avLst/>
          </a:prstGeom>
        </p:spPr>
        <p:txBody>
          <a:bodyPr anchor="t" rtlCol="false" tIns="0" lIns="0" bIns="0" rIns="0">
            <a:spAutoFit/>
          </a:bodyPr>
          <a:lstStyle/>
          <a:p>
            <a:pPr algn="l">
              <a:lnSpc>
                <a:spcPts val="5937"/>
              </a:lnSpc>
            </a:pPr>
            <a:r>
              <a:rPr lang="en-US" sz="5497">
                <a:solidFill>
                  <a:srgbClr val="1F2020"/>
                </a:solidFill>
                <a:latin typeface="Montserrat Bold"/>
                <a:ea typeface="Montserrat Bold"/>
                <a:cs typeface="Montserrat Bold"/>
                <a:sym typeface="Montserrat Bold"/>
              </a:rPr>
              <a:t>AUTOCORRELATION VS CROSS-CORRELATION</a:t>
            </a:r>
          </a:p>
        </p:txBody>
      </p:sp>
      <p:sp>
        <p:nvSpPr>
          <p:cNvPr name="TextBox 16" id="16"/>
          <p:cNvSpPr txBox="true"/>
          <p:nvPr/>
        </p:nvSpPr>
        <p:spPr>
          <a:xfrm rot="0">
            <a:off x="2702659" y="376589"/>
            <a:ext cx="1685376" cy="495301"/>
          </a:xfrm>
          <a:prstGeom prst="rect">
            <a:avLst/>
          </a:prstGeom>
        </p:spPr>
        <p:txBody>
          <a:bodyPr anchor="t" rtlCol="false" tIns="0" lIns="0" bIns="0" rIns="0">
            <a:spAutoFit/>
          </a:bodyPr>
          <a:lstStyle/>
          <a:p>
            <a:pPr algn="l">
              <a:lnSpc>
                <a:spcPts val="4199"/>
              </a:lnSpc>
              <a:spcBef>
                <a:spcPct val="0"/>
              </a:spcBef>
            </a:pPr>
            <a:r>
              <a:rPr lang="en-US" sz="2999">
                <a:solidFill>
                  <a:srgbClr val="2B2B2B"/>
                </a:solidFill>
                <a:latin typeface="Open Sans"/>
                <a:ea typeface="Open Sans"/>
                <a:cs typeface="Open Sans"/>
                <a:sym typeface="Open Sans"/>
              </a:rPr>
              <a:t>Group 4 </a:t>
            </a:r>
          </a:p>
        </p:txBody>
      </p:sp>
      <p:sp>
        <p:nvSpPr>
          <p:cNvPr name="TextBox 17" id="17"/>
          <p:cNvSpPr txBox="true"/>
          <p:nvPr/>
        </p:nvSpPr>
        <p:spPr>
          <a:xfrm rot="0">
            <a:off x="9720232" y="2879866"/>
            <a:ext cx="8322545" cy="728858"/>
          </a:xfrm>
          <a:prstGeom prst="rect">
            <a:avLst/>
          </a:prstGeom>
        </p:spPr>
        <p:txBody>
          <a:bodyPr anchor="t" rtlCol="false" tIns="0" lIns="0" bIns="0" rIns="0">
            <a:spAutoFit/>
          </a:bodyPr>
          <a:lstStyle/>
          <a:p>
            <a:pPr algn="l">
              <a:lnSpc>
                <a:spcPts val="6026"/>
              </a:lnSpc>
            </a:pPr>
            <a:r>
              <a:rPr lang="en-US" sz="4304">
                <a:solidFill>
                  <a:srgbClr val="FFBD59"/>
                </a:solidFill>
                <a:latin typeface="Canva Sans Bold"/>
                <a:ea typeface="Canva Sans Bold"/>
                <a:cs typeface="Canva Sans Bold"/>
                <a:sym typeface="Canva Sans Bold"/>
              </a:rPr>
              <a:t>CROSS-CORRELATION</a:t>
            </a:r>
          </a:p>
        </p:txBody>
      </p:sp>
      <p:sp>
        <p:nvSpPr>
          <p:cNvPr name="TextBox 18" id="18"/>
          <p:cNvSpPr txBox="true"/>
          <p:nvPr/>
        </p:nvSpPr>
        <p:spPr>
          <a:xfrm rot="0">
            <a:off x="588593" y="3970674"/>
            <a:ext cx="8069180" cy="4428491"/>
          </a:xfrm>
          <a:prstGeom prst="rect">
            <a:avLst/>
          </a:prstGeom>
        </p:spPr>
        <p:txBody>
          <a:bodyPr anchor="t" rtlCol="false" tIns="0" lIns="0" bIns="0" rIns="0">
            <a:spAutoFit/>
          </a:bodyPr>
          <a:lstStyle/>
          <a:p>
            <a:pPr algn="l">
              <a:lnSpc>
                <a:spcPts val="4059"/>
              </a:lnSpc>
            </a:pPr>
            <a:r>
              <a:rPr lang="en-US" sz="2899">
                <a:solidFill>
                  <a:srgbClr val="000000"/>
                </a:solidFill>
                <a:latin typeface="Canva Sans Bold"/>
                <a:ea typeface="Canva Sans Bold"/>
                <a:cs typeface="Canva Sans Bold"/>
                <a:sym typeface="Canva Sans Bold"/>
              </a:rPr>
              <a:t>Khái niệm :</a:t>
            </a:r>
            <a:r>
              <a:rPr lang="en-US" sz="2899">
                <a:solidFill>
                  <a:srgbClr val="000000"/>
                </a:solidFill>
                <a:latin typeface="Canva Sans"/>
                <a:ea typeface="Canva Sans"/>
                <a:cs typeface="Canva Sans"/>
                <a:sym typeface="Canva Sans"/>
              </a:rPr>
              <a:t> </a:t>
            </a:r>
          </a:p>
          <a:p>
            <a:pPr algn="l" marL="626104" indent="-313052" lvl="1">
              <a:lnSpc>
                <a:spcPts val="4059"/>
              </a:lnSpc>
              <a:buFont typeface="Arial"/>
              <a:buChar char="•"/>
            </a:pPr>
            <a:r>
              <a:rPr lang="en-US" sz="2899">
                <a:solidFill>
                  <a:srgbClr val="000000"/>
                </a:solidFill>
                <a:latin typeface="Canva Sans"/>
                <a:ea typeface="Canva Sans"/>
                <a:cs typeface="Canva Sans"/>
                <a:sym typeface="Canva Sans"/>
              </a:rPr>
              <a:t>Đo lường sự tương quan của tín hiệu với chính nó ở các thời điểm khác nhau. Dùng để phân tích độ tương quan, phát hiện chu kỳ của tín hiệu.</a:t>
            </a:r>
          </a:p>
          <a:p>
            <a:pPr algn="l" marL="626104" indent="-313052" lvl="1">
              <a:lnSpc>
                <a:spcPts val="4059"/>
              </a:lnSpc>
              <a:buFont typeface="Arial"/>
              <a:buChar char="•"/>
            </a:pPr>
            <a:r>
              <a:rPr lang="en-US" sz="2899">
                <a:solidFill>
                  <a:srgbClr val="000000"/>
                </a:solidFill>
                <a:latin typeface="Canva Sans"/>
                <a:ea typeface="Canva Sans"/>
                <a:cs typeface="Canva Sans"/>
                <a:sym typeface="Canva Sans"/>
              </a:rPr>
              <a:t>Autocorrelation của một tín hiệu x[n] tại một độ trễ (lag) k được định nghĩa là:</a:t>
            </a:r>
          </a:p>
          <a:p>
            <a:pPr algn="ctr">
              <a:lnSpc>
                <a:spcPts val="3359"/>
              </a:lnSpc>
            </a:pPr>
          </a:p>
          <a:p>
            <a:pPr algn="ctr">
              <a:lnSpc>
                <a:spcPts val="3359"/>
              </a:lnSpc>
              <a:spcBef>
                <a:spcPct val="0"/>
              </a:spcBef>
            </a:pPr>
          </a:p>
        </p:txBody>
      </p:sp>
      <p:sp>
        <p:nvSpPr>
          <p:cNvPr name="TextBox 19" id="19"/>
          <p:cNvSpPr txBox="true"/>
          <p:nvPr/>
        </p:nvSpPr>
        <p:spPr>
          <a:xfrm rot="0">
            <a:off x="9729757" y="3970674"/>
            <a:ext cx="8069180" cy="4942841"/>
          </a:xfrm>
          <a:prstGeom prst="rect">
            <a:avLst/>
          </a:prstGeom>
        </p:spPr>
        <p:txBody>
          <a:bodyPr anchor="t" rtlCol="false" tIns="0" lIns="0" bIns="0" rIns="0">
            <a:spAutoFit/>
          </a:bodyPr>
          <a:lstStyle/>
          <a:p>
            <a:pPr algn="l">
              <a:lnSpc>
                <a:spcPts val="4059"/>
              </a:lnSpc>
            </a:pPr>
            <a:r>
              <a:rPr lang="en-US" sz="2899">
                <a:solidFill>
                  <a:srgbClr val="000000"/>
                </a:solidFill>
                <a:latin typeface="Canva Sans Bold"/>
                <a:ea typeface="Canva Sans Bold"/>
                <a:cs typeface="Canva Sans Bold"/>
                <a:sym typeface="Canva Sans Bold"/>
              </a:rPr>
              <a:t>Khái niệm :</a:t>
            </a:r>
            <a:r>
              <a:rPr lang="en-US" sz="2899">
                <a:solidFill>
                  <a:srgbClr val="000000"/>
                </a:solidFill>
                <a:latin typeface="Canva Sans"/>
                <a:ea typeface="Canva Sans"/>
                <a:cs typeface="Canva Sans"/>
                <a:sym typeface="Canva Sans"/>
              </a:rPr>
              <a:t> </a:t>
            </a:r>
          </a:p>
          <a:p>
            <a:pPr algn="l" marL="626104" indent="-313052" lvl="1">
              <a:lnSpc>
                <a:spcPts val="4059"/>
              </a:lnSpc>
              <a:buFont typeface="Arial"/>
              <a:buChar char="•"/>
            </a:pPr>
            <a:r>
              <a:rPr lang="en-US" sz="2899">
                <a:solidFill>
                  <a:srgbClr val="000000"/>
                </a:solidFill>
                <a:latin typeface="Canva Sans"/>
                <a:ea typeface="Canva Sans"/>
                <a:cs typeface="Canva Sans"/>
                <a:sym typeface="Canva Sans"/>
              </a:rPr>
              <a:t>Đo lường mức độ tương quan giữa hai chuỗi tín hiệu khác nhau. Nó giúp tìm ra mối liên hệ và sự tương tự giữa hai tín hiệu tại các thời điểm khác nhau</a:t>
            </a:r>
          </a:p>
          <a:p>
            <a:pPr algn="l" marL="626104" indent="-313052" lvl="1">
              <a:lnSpc>
                <a:spcPts val="4059"/>
              </a:lnSpc>
              <a:buFont typeface="Arial"/>
              <a:buChar char="•"/>
            </a:pPr>
            <a:r>
              <a:rPr lang="en-US" sz="2899">
                <a:solidFill>
                  <a:srgbClr val="000000"/>
                </a:solidFill>
                <a:latin typeface="Canva Sans"/>
                <a:ea typeface="Canva Sans"/>
                <a:cs typeface="Canva Sans"/>
                <a:sym typeface="Canva Sans"/>
              </a:rPr>
              <a:t>Cross-correlation của hai tín hiệu x[n] và y[n] tại một độ trễ (lag) k được định nghĩa là:</a:t>
            </a:r>
          </a:p>
          <a:p>
            <a:pPr algn="ctr">
              <a:lnSpc>
                <a:spcPts val="3359"/>
              </a:lnSpc>
            </a:pPr>
          </a:p>
          <a:p>
            <a:pPr algn="ctr">
              <a:lnSpc>
                <a:spcPts val="3359"/>
              </a:lnSpc>
              <a:spcBef>
                <a:spcPct val="0"/>
              </a:spcBef>
            </a:pPr>
          </a:p>
        </p:txBody>
      </p:sp>
      <p:sp>
        <p:nvSpPr>
          <p:cNvPr name="TextBox 20" id="20"/>
          <p:cNvSpPr txBox="true"/>
          <p:nvPr/>
        </p:nvSpPr>
        <p:spPr>
          <a:xfrm rot="0">
            <a:off x="17521771" y="9626320"/>
            <a:ext cx="503758" cy="264160"/>
          </a:xfrm>
          <a:prstGeom prst="rect">
            <a:avLst/>
          </a:prstGeom>
        </p:spPr>
        <p:txBody>
          <a:bodyPr anchor="t" rtlCol="false" tIns="0" lIns="0" bIns="0" rIns="0">
            <a:spAutoFit/>
          </a:bodyPr>
          <a:lstStyle/>
          <a:p>
            <a:pPr algn="ctr">
              <a:lnSpc>
                <a:spcPts val="2239"/>
              </a:lnSpc>
            </a:pPr>
            <a:r>
              <a:rPr lang="en-US" sz="1599">
                <a:solidFill>
                  <a:srgbClr val="FFFFFF"/>
                </a:solidFill>
                <a:latin typeface="Open Sans Bold"/>
                <a:ea typeface="Open Sans Bold"/>
                <a:cs typeface="Open Sans Bold"/>
                <a:sym typeface="Open Sans Bold"/>
              </a:rPr>
              <a:t>04</a:t>
            </a:r>
          </a:p>
        </p:txBody>
      </p:sp>
      <p:sp>
        <p:nvSpPr>
          <p:cNvPr name="Freeform 21" id="21"/>
          <p:cNvSpPr/>
          <p:nvPr/>
        </p:nvSpPr>
        <p:spPr>
          <a:xfrm flipH="true" flipV="false" rot="0">
            <a:off x="10543280" y="8380495"/>
            <a:ext cx="880214" cy="652959"/>
          </a:xfrm>
          <a:custGeom>
            <a:avLst/>
            <a:gdLst/>
            <a:ahLst/>
            <a:cxnLst/>
            <a:rect r="r" b="b" t="t" l="l"/>
            <a:pathLst>
              <a:path h="652959" w="880214">
                <a:moveTo>
                  <a:pt x="880214" y="0"/>
                </a:moveTo>
                <a:lnTo>
                  <a:pt x="0" y="0"/>
                </a:lnTo>
                <a:lnTo>
                  <a:pt x="0" y="652958"/>
                </a:lnTo>
                <a:lnTo>
                  <a:pt x="880214" y="652958"/>
                </a:lnTo>
                <a:lnTo>
                  <a:pt x="880214"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9309037" y="0"/>
            <a:ext cx="8978963" cy="10287000"/>
            <a:chOff x="0" y="0"/>
            <a:chExt cx="2364830" cy="2709333"/>
          </a:xfrm>
        </p:grpSpPr>
        <p:sp>
          <p:nvSpPr>
            <p:cNvPr name="Freeform 3" id="3"/>
            <p:cNvSpPr/>
            <p:nvPr/>
          </p:nvSpPr>
          <p:spPr>
            <a:xfrm flipH="false" flipV="false" rot="0">
              <a:off x="0" y="0"/>
              <a:ext cx="2364830" cy="2709333"/>
            </a:xfrm>
            <a:custGeom>
              <a:avLst/>
              <a:gdLst/>
              <a:ahLst/>
              <a:cxnLst/>
              <a:rect r="r" b="b" t="t" l="l"/>
              <a:pathLst>
                <a:path h="2709333" w="2364830">
                  <a:moveTo>
                    <a:pt x="0" y="0"/>
                  </a:moveTo>
                  <a:lnTo>
                    <a:pt x="2364830" y="0"/>
                  </a:lnTo>
                  <a:lnTo>
                    <a:pt x="2364830" y="2709333"/>
                  </a:lnTo>
                  <a:lnTo>
                    <a:pt x="0" y="2709333"/>
                  </a:lnTo>
                  <a:close/>
                </a:path>
              </a:pathLst>
            </a:custGeom>
            <a:solidFill>
              <a:srgbClr val="1F2020"/>
            </a:solidFill>
          </p:spPr>
        </p:sp>
        <p:sp>
          <p:nvSpPr>
            <p:cNvPr name="TextBox 4" id="4"/>
            <p:cNvSpPr txBox="true"/>
            <p:nvPr/>
          </p:nvSpPr>
          <p:spPr>
            <a:xfrm>
              <a:off x="0" y="-38100"/>
              <a:ext cx="2364830" cy="2747433"/>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7259300" y="9258300"/>
            <a:ext cx="1028700" cy="1028700"/>
            <a:chOff x="0" y="0"/>
            <a:chExt cx="270933" cy="270933"/>
          </a:xfrm>
        </p:grpSpPr>
        <p:sp>
          <p:nvSpPr>
            <p:cNvPr name="Freeform 6" id="6"/>
            <p:cNvSpPr/>
            <p:nvPr/>
          </p:nvSpPr>
          <p:spPr>
            <a:xfrm flipH="false" flipV="false" rot="0">
              <a:off x="0" y="0"/>
              <a:ext cx="270933" cy="270933"/>
            </a:xfrm>
            <a:custGeom>
              <a:avLst/>
              <a:gdLst/>
              <a:ahLst/>
              <a:cxnLst/>
              <a:rect r="r" b="b" t="t" l="l"/>
              <a:pathLst>
                <a:path h="270933" w="270933">
                  <a:moveTo>
                    <a:pt x="0" y="0"/>
                  </a:moveTo>
                  <a:lnTo>
                    <a:pt x="270933" y="0"/>
                  </a:lnTo>
                  <a:lnTo>
                    <a:pt x="270933" y="270933"/>
                  </a:lnTo>
                  <a:lnTo>
                    <a:pt x="0" y="270933"/>
                  </a:lnTo>
                  <a:close/>
                </a:path>
              </a:pathLst>
            </a:custGeom>
            <a:solidFill>
              <a:srgbClr val="FFBD59"/>
            </a:solidFill>
          </p:spPr>
        </p:sp>
        <p:sp>
          <p:nvSpPr>
            <p:cNvPr name="TextBox 7" id="7"/>
            <p:cNvSpPr txBox="true"/>
            <p:nvPr/>
          </p:nvSpPr>
          <p:spPr>
            <a:xfrm>
              <a:off x="0" y="-38100"/>
              <a:ext cx="270933" cy="309033"/>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726205" y="1277398"/>
            <a:ext cx="1147901" cy="75115"/>
            <a:chOff x="0" y="0"/>
            <a:chExt cx="302328" cy="19783"/>
          </a:xfrm>
        </p:grpSpPr>
        <p:sp>
          <p:nvSpPr>
            <p:cNvPr name="Freeform 9" id="9"/>
            <p:cNvSpPr/>
            <p:nvPr/>
          </p:nvSpPr>
          <p:spPr>
            <a:xfrm flipH="false" flipV="false" rot="0">
              <a:off x="0" y="0"/>
              <a:ext cx="302328" cy="19783"/>
            </a:xfrm>
            <a:custGeom>
              <a:avLst/>
              <a:gdLst/>
              <a:ahLst/>
              <a:cxnLst/>
              <a:rect r="r" b="b" t="t" l="l"/>
              <a:pathLst>
                <a:path h="19783" w="302328">
                  <a:moveTo>
                    <a:pt x="0" y="0"/>
                  </a:moveTo>
                  <a:lnTo>
                    <a:pt x="302328" y="0"/>
                  </a:lnTo>
                  <a:lnTo>
                    <a:pt x="302328" y="19783"/>
                  </a:lnTo>
                  <a:lnTo>
                    <a:pt x="0" y="19783"/>
                  </a:lnTo>
                  <a:close/>
                </a:path>
              </a:pathLst>
            </a:custGeom>
            <a:solidFill>
              <a:srgbClr val="FFBD59"/>
            </a:solidFill>
          </p:spPr>
        </p:sp>
        <p:sp>
          <p:nvSpPr>
            <p:cNvPr name="TextBox 10" id="10"/>
            <p:cNvSpPr txBox="true"/>
            <p:nvPr/>
          </p:nvSpPr>
          <p:spPr>
            <a:xfrm>
              <a:off x="0" y="-38100"/>
              <a:ext cx="302328" cy="57883"/>
            </a:xfrm>
            <a:prstGeom prst="rect">
              <a:avLst/>
            </a:prstGeom>
          </p:spPr>
          <p:txBody>
            <a:bodyPr anchor="ctr" rtlCol="false" tIns="50800" lIns="50800" bIns="50800" rIns="50800"/>
            <a:lstStyle/>
            <a:p>
              <a:pPr algn="ctr">
                <a:lnSpc>
                  <a:spcPts val="2659"/>
                </a:lnSpc>
              </a:pPr>
            </a:p>
          </p:txBody>
        </p:sp>
      </p:grpSp>
      <p:sp>
        <p:nvSpPr>
          <p:cNvPr name="Freeform 11" id="11"/>
          <p:cNvSpPr/>
          <p:nvPr/>
        </p:nvSpPr>
        <p:spPr>
          <a:xfrm flipH="false" flipV="false" rot="0">
            <a:off x="356690" y="479951"/>
            <a:ext cx="326225" cy="336000"/>
          </a:xfrm>
          <a:custGeom>
            <a:avLst/>
            <a:gdLst/>
            <a:ahLst/>
            <a:cxnLst/>
            <a:rect r="r" b="b" t="t" l="l"/>
            <a:pathLst>
              <a:path h="336000" w="326225">
                <a:moveTo>
                  <a:pt x="0" y="0"/>
                </a:moveTo>
                <a:lnTo>
                  <a:pt x="326226" y="0"/>
                </a:lnTo>
                <a:lnTo>
                  <a:pt x="326226" y="336000"/>
                </a:lnTo>
                <a:lnTo>
                  <a:pt x="0" y="336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2" id="12"/>
          <p:cNvSpPr/>
          <p:nvPr/>
        </p:nvSpPr>
        <p:spPr>
          <a:xfrm flipH="false" flipV="false" rot="0">
            <a:off x="726205" y="3660777"/>
            <a:ext cx="8000321" cy="1746737"/>
          </a:xfrm>
          <a:custGeom>
            <a:avLst/>
            <a:gdLst/>
            <a:ahLst/>
            <a:cxnLst/>
            <a:rect r="r" b="b" t="t" l="l"/>
            <a:pathLst>
              <a:path h="1746737" w="8000321">
                <a:moveTo>
                  <a:pt x="0" y="0"/>
                </a:moveTo>
                <a:lnTo>
                  <a:pt x="8000321" y="0"/>
                </a:lnTo>
                <a:lnTo>
                  <a:pt x="8000321" y="1746737"/>
                </a:lnTo>
                <a:lnTo>
                  <a:pt x="0" y="1746737"/>
                </a:lnTo>
                <a:lnTo>
                  <a:pt x="0" y="0"/>
                </a:lnTo>
                <a:close/>
              </a:path>
            </a:pathLst>
          </a:custGeom>
          <a:blipFill>
            <a:blip r:embed="rId4"/>
            <a:stretch>
              <a:fillRect l="0" t="0" r="0" b="0"/>
            </a:stretch>
          </a:blipFill>
        </p:spPr>
      </p:sp>
      <p:sp>
        <p:nvSpPr>
          <p:cNvPr name="Freeform 13" id="13"/>
          <p:cNvSpPr/>
          <p:nvPr/>
        </p:nvSpPr>
        <p:spPr>
          <a:xfrm flipH="false" flipV="false" rot="0">
            <a:off x="10538912" y="3517343"/>
            <a:ext cx="6519213" cy="3252314"/>
          </a:xfrm>
          <a:custGeom>
            <a:avLst/>
            <a:gdLst/>
            <a:ahLst/>
            <a:cxnLst/>
            <a:rect r="r" b="b" t="t" l="l"/>
            <a:pathLst>
              <a:path h="3252314" w="6519213">
                <a:moveTo>
                  <a:pt x="0" y="0"/>
                </a:moveTo>
                <a:lnTo>
                  <a:pt x="6519213" y="0"/>
                </a:lnTo>
                <a:lnTo>
                  <a:pt x="6519213" y="3252314"/>
                </a:lnTo>
                <a:lnTo>
                  <a:pt x="0" y="3252314"/>
                </a:lnTo>
                <a:lnTo>
                  <a:pt x="0" y="0"/>
                </a:lnTo>
                <a:close/>
              </a:path>
            </a:pathLst>
          </a:custGeom>
          <a:blipFill>
            <a:blip r:embed="rId5"/>
            <a:stretch>
              <a:fillRect l="0" t="0" r="0" b="0"/>
            </a:stretch>
          </a:blipFill>
        </p:spPr>
      </p:sp>
      <p:sp>
        <p:nvSpPr>
          <p:cNvPr name="TextBox 14" id="14"/>
          <p:cNvSpPr txBox="true"/>
          <p:nvPr/>
        </p:nvSpPr>
        <p:spPr>
          <a:xfrm rot="0">
            <a:off x="17521771" y="9626320"/>
            <a:ext cx="503758" cy="264160"/>
          </a:xfrm>
          <a:prstGeom prst="rect">
            <a:avLst/>
          </a:prstGeom>
        </p:spPr>
        <p:txBody>
          <a:bodyPr anchor="t" rtlCol="false" tIns="0" lIns="0" bIns="0" rIns="0">
            <a:spAutoFit/>
          </a:bodyPr>
          <a:lstStyle/>
          <a:p>
            <a:pPr algn="ctr">
              <a:lnSpc>
                <a:spcPts val="2239"/>
              </a:lnSpc>
            </a:pPr>
            <a:r>
              <a:rPr lang="en-US" sz="1599">
                <a:solidFill>
                  <a:srgbClr val="FFFFFF"/>
                </a:solidFill>
                <a:latin typeface="Open Sans Bold"/>
                <a:ea typeface="Open Sans Bold"/>
                <a:cs typeface="Open Sans Bold"/>
                <a:sym typeface="Open Sans Bold"/>
              </a:rPr>
              <a:t>06</a:t>
            </a:r>
          </a:p>
        </p:txBody>
      </p:sp>
      <p:sp>
        <p:nvSpPr>
          <p:cNvPr name="TextBox 15" id="15"/>
          <p:cNvSpPr txBox="true"/>
          <p:nvPr/>
        </p:nvSpPr>
        <p:spPr>
          <a:xfrm rot="0">
            <a:off x="4994286" y="1603498"/>
            <a:ext cx="8804233" cy="779105"/>
          </a:xfrm>
          <a:prstGeom prst="rect">
            <a:avLst/>
          </a:prstGeom>
        </p:spPr>
        <p:txBody>
          <a:bodyPr anchor="t" rtlCol="false" tIns="0" lIns="0" bIns="0" rIns="0">
            <a:spAutoFit/>
          </a:bodyPr>
          <a:lstStyle/>
          <a:p>
            <a:pPr algn="l">
              <a:lnSpc>
                <a:spcPts val="5937"/>
              </a:lnSpc>
            </a:pPr>
            <a:r>
              <a:rPr lang="en-US" sz="5497">
                <a:solidFill>
                  <a:srgbClr val="1F2020"/>
                </a:solidFill>
                <a:latin typeface="Montserrat Bold"/>
                <a:ea typeface="Montserrat Bold"/>
                <a:cs typeface="Montserrat Bold"/>
                <a:sym typeface="Montserrat Bold"/>
              </a:rPr>
              <a:t>NGÔN NGỮ  </a:t>
            </a:r>
            <a:r>
              <a:rPr lang="en-US" sz="5497">
                <a:solidFill>
                  <a:srgbClr val="FFFFFF"/>
                </a:solidFill>
                <a:latin typeface="Montserrat Bold"/>
                <a:ea typeface="Montserrat Bold"/>
                <a:cs typeface="Montserrat Bold"/>
                <a:sym typeface="Montserrat Bold"/>
              </a:rPr>
              <a:t>LẬP TRÌNH</a:t>
            </a:r>
          </a:p>
        </p:txBody>
      </p:sp>
      <p:sp>
        <p:nvSpPr>
          <p:cNvPr name="TextBox 16" id="16"/>
          <p:cNvSpPr txBox="true"/>
          <p:nvPr/>
        </p:nvSpPr>
        <p:spPr>
          <a:xfrm rot="0">
            <a:off x="821455" y="386275"/>
            <a:ext cx="1685376" cy="495301"/>
          </a:xfrm>
          <a:prstGeom prst="rect">
            <a:avLst/>
          </a:prstGeom>
        </p:spPr>
        <p:txBody>
          <a:bodyPr anchor="t" rtlCol="false" tIns="0" lIns="0" bIns="0" rIns="0">
            <a:spAutoFit/>
          </a:bodyPr>
          <a:lstStyle/>
          <a:p>
            <a:pPr algn="l">
              <a:lnSpc>
                <a:spcPts val="4199"/>
              </a:lnSpc>
              <a:spcBef>
                <a:spcPct val="0"/>
              </a:spcBef>
            </a:pPr>
            <a:r>
              <a:rPr lang="en-US" sz="2999">
                <a:solidFill>
                  <a:srgbClr val="2B2B2B"/>
                </a:solidFill>
                <a:latin typeface="Open Sans"/>
                <a:ea typeface="Open Sans"/>
                <a:cs typeface="Open Sans"/>
                <a:sym typeface="Open Sans"/>
              </a:rPr>
              <a:t>Group 4 </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259300" y="9258300"/>
            <a:ext cx="1028700" cy="1028700"/>
            <a:chOff x="0" y="0"/>
            <a:chExt cx="270933" cy="270933"/>
          </a:xfrm>
        </p:grpSpPr>
        <p:sp>
          <p:nvSpPr>
            <p:cNvPr name="Freeform 3" id="3"/>
            <p:cNvSpPr/>
            <p:nvPr/>
          </p:nvSpPr>
          <p:spPr>
            <a:xfrm flipH="false" flipV="false" rot="0">
              <a:off x="0" y="0"/>
              <a:ext cx="270933" cy="270933"/>
            </a:xfrm>
            <a:custGeom>
              <a:avLst/>
              <a:gdLst/>
              <a:ahLst/>
              <a:cxnLst/>
              <a:rect r="r" b="b" t="t" l="l"/>
              <a:pathLst>
                <a:path h="270933" w="270933">
                  <a:moveTo>
                    <a:pt x="0" y="0"/>
                  </a:moveTo>
                  <a:lnTo>
                    <a:pt x="270933" y="0"/>
                  </a:lnTo>
                  <a:lnTo>
                    <a:pt x="270933" y="270933"/>
                  </a:lnTo>
                  <a:lnTo>
                    <a:pt x="0" y="270933"/>
                  </a:lnTo>
                  <a:close/>
                </a:path>
              </a:pathLst>
            </a:custGeom>
            <a:solidFill>
              <a:srgbClr val="FFBD59"/>
            </a:solidFill>
          </p:spPr>
        </p:sp>
        <p:sp>
          <p:nvSpPr>
            <p:cNvPr name="TextBox 4" id="4"/>
            <p:cNvSpPr txBox="true"/>
            <p:nvPr/>
          </p:nvSpPr>
          <p:spPr>
            <a:xfrm>
              <a:off x="0" y="-38100"/>
              <a:ext cx="270933" cy="309033"/>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252585" y="204949"/>
            <a:ext cx="326225" cy="336000"/>
          </a:xfrm>
          <a:custGeom>
            <a:avLst/>
            <a:gdLst/>
            <a:ahLst/>
            <a:cxnLst/>
            <a:rect r="r" b="b" t="t" l="l"/>
            <a:pathLst>
              <a:path h="336000" w="326225">
                <a:moveTo>
                  <a:pt x="0" y="0"/>
                </a:moveTo>
                <a:lnTo>
                  <a:pt x="326225" y="0"/>
                </a:lnTo>
                <a:lnTo>
                  <a:pt x="326225" y="336000"/>
                </a:lnTo>
                <a:lnTo>
                  <a:pt x="0" y="336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701862" y="596787"/>
            <a:ext cx="1147901" cy="47625"/>
            <a:chOff x="0" y="0"/>
            <a:chExt cx="302328" cy="12543"/>
          </a:xfrm>
        </p:grpSpPr>
        <p:sp>
          <p:nvSpPr>
            <p:cNvPr name="Freeform 7" id="7"/>
            <p:cNvSpPr/>
            <p:nvPr/>
          </p:nvSpPr>
          <p:spPr>
            <a:xfrm flipH="false" flipV="false" rot="0">
              <a:off x="0" y="0"/>
              <a:ext cx="302328" cy="12543"/>
            </a:xfrm>
            <a:custGeom>
              <a:avLst/>
              <a:gdLst/>
              <a:ahLst/>
              <a:cxnLst/>
              <a:rect r="r" b="b" t="t" l="l"/>
              <a:pathLst>
                <a:path h="12543" w="302328">
                  <a:moveTo>
                    <a:pt x="0" y="0"/>
                  </a:moveTo>
                  <a:lnTo>
                    <a:pt x="302328" y="0"/>
                  </a:lnTo>
                  <a:lnTo>
                    <a:pt x="302328" y="12543"/>
                  </a:lnTo>
                  <a:lnTo>
                    <a:pt x="0" y="12543"/>
                  </a:lnTo>
                  <a:close/>
                </a:path>
              </a:pathLst>
            </a:custGeom>
            <a:solidFill>
              <a:srgbClr val="FFBD59"/>
            </a:solidFill>
          </p:spPr>
        </p:sp>
        <p:sp>
          <p:nvSpPr>
            <p:cNvPr name="TextBox 8" id="8"/>
            <p:cNvSpPr txBox="true"/>
            <p:nvPr/>
          </p:nvSpPr>
          <p:spPr>
            <a:xfrm>
              <a:off x="0" y="-38100"/>
              <a:ext cx="302328" cy="50643"/>
            </a:xfrm>
            <a:prstGeom prst="rect">
              <a:avLst/>
            </a:prstGeom>
          </p:spPr>
          <p:txBody>
            <a:bodyPr anchor="ctr" rtlCol="false" tIns="50800" lIns="50800" bIns="50800" rIns="50800"/>
            <a:lstStyle/>
            <a:p>
              <a:pPr algn="ctr">
                <a:lnSpc>
                  <a:spcPts val="2659"/>
                </a:lnSpc>
              </a:pPr>
            </a:p>
          </p:txBody>
        </p:sp>
      </p:grpSp>
      <p:pic>
        <p:nvPicPr>
          <p:cNvPr name="Picture 9" id="9"/>
          <p:cNvPicPr>
            <a:picLocks noChangeAspect="true"/>
          </p:cNvPicPr>
          <p:nvPr/>
        </p:nvPicPr>
        <p:blipFill>
          <a:blip r:embed="rId4"/>
          <a:srcRect l="0" t="0" r="0" b="0"/>
          <a:stretch>
            <a:fillRect/>
          </a:stretch>
        </p:blipFill>
        <p:spPr>
          <a:xfrm flipH="false" flipV="false" rot="0">
            <a:off x="306786" y="1780662"/>
            <a:ext cx="602747" cy="637828"/>
          </a:xfrm>
          <a:prstGeom prst="rect">
            <a:avLst/>
          </a:prstGeom>
        </p:spPr>
      </p:pic>
      <p:pic>
        <p:nvPicPr>
          <p:cNvPr name="Picture 10" id="10"/>
          <p:cNvPicPr>
            <a:picLocks noChangeAspect="true"/>
          </p:cNvPicPr>
          <p:nvPr/>
        </p:nvPicPr>
        <p:blipFill>
          <a:blip r:embed="rId5"/>
          <a:srcRect l="0" t="0" r="0" b="0"/>
          <a:stretch>
            <a:fillRect/>
          </a:stretch>
        </p:blipFill>
        <p:spPr>
          <a:xfrm flipH="false" flipV="false" rot="0">
            <a:off x="336046" y="3087577"/>
            <a:ext cx="645353" cy="682913"/>
          </a:xfrm>
          <a:prstGeom prst="rect">
            <a:avLst/>
          </a:prstGeom>
        </p:spPr>
      </p:pic>
      <p:pic>
        <p:nvPicPr>
          <p:cNvPr name="Picture 11" id="11"/>
          <p:cNvPicPr>
            <a:picLocks noChangeAspect="true"/>
          </p:cNvPicPr>
          <p:nvPr/>
        </p:nvPicPr>
        <p:blipFill>
          <a:blip r:embed="rId6"/>
          <a:srcRect l="0" t="0" r="0" b="0"/>
          <a:stretch>
            <a:fillRect/>
          </a:stretch>
        </p:blipFill>
        <p:spPr>
          <a:xfrm flipH="false" flipV="false" rot="0">
            <a:off x="252585" y="4439578"/>
            <a:ext cx="705097" cy="746134"/>
          </a:xfrm>
          <a:prstGeom prst="rect">
            <a:avLst/>
          </a:prstGeom>
        </p:spPr>
      </p:pic>
      <p:pic>
        <p:nvPicPr>
          <p:cNvPr name="Picture 12" id="12"/>
          <p:cNvPicPr>
            <a:picLocks noChangeAspect="true"/>
          </p:cNvPicPr>
          <p:nvPr/>
        </p:nvPicPr>
        <p:blipFill>
          <a:blip r:embed="rId7"/>
          <a:srcRect l="0" t="0" r="0" b="0"/>
          <a:stretch>
            <a:fillRect/>
          </a:stretch>
        </p:blipFill>
        <p:spPr>
          <a:xfrm flipH="false" flipV="false" rot="0">
            <a:off x="359763" y="6147737"/>
            <a:ext cx="597918" cy="720383"/>
          </a:xfrm>
          <a:prstGeom prst="rect">
            <a:avLst/>
          </a:prstGeom>
        </p:spPr>
      </p:pic>
      <p:pic>
        <p:nvPicPr>
          <p:cNvPr name="Picture 13" id="13"/>
          <p:cNvPicPr>
            <a:picLocks noChangeAspect="true"/>
          </p:cNvPicPr>
          <p:nvPr/>
        </p:nvPicPr>
        <p:blipFill>
          <a:blip r:embed="rId8"/>
          <a:srcRect l="0" t="0" r="0" b="0"/>
          <a:stretch>
            <a:fillRect/>
          </a:stretch>
        </p:blipFill>
        <p:spPr>
          <a:xfrm flipH="false" flipV="false" rot="0">
            <a:off x="306786" y="7830035"/>
            <a:ext cx="634428" cy="671352"/>
          </a:xfrm>
          <a:prstGeom prst="rect">
            <a:avLst/>
          </a:prstGeom>
        </p:spPr>
      </p:pic>
      <p:sp>
        <p:nvSpPr>
          <p:cNvPr name="TextBox 14" id="14"/>
          <p:cNvSpPr txBox="true"/>
          <p:nvPr/>
        </p:nvSpPr>
        <p:spPr>
          <a:xfrm rot="0">
            <a:off x="17521771" y="9626320"/>
            <a:ext cx="503758" cy="264160"/>
          </a:xfrm>
          <a:prstGeom prst="rect">
            <a:avLst/>
          </a:prstGeom>
        </p:spPr>
        <p:txBody>
          <a:bodyPr anchor="t" rtlCol="false" tIns="0" lIns="0" bIns="0" rIns="0">
            <a:spAutoFit/>
          </a:bodyPr>
          <a:lstStyle/>
          <a:p>
            <a:pPr algn="ctr">
              <a:lnSpc>
                <a:spcPts val="2239"/>
              </a:lnSpc>
            </a:pPr>
            <a:r>
              <a:rPr lang="en-US" sz="1599">
                <a:solidFill>
                  <a:srgbClr val="FFFFFF"/>
                </a:solidFill>
                <a:latin typeface="Open Sans Bold"/>
                <a:ea typeface="Open Sans Bold"/>
                <a:cs typeface="Open Sans Bold"/>
                <a:sym typeface="Open Sans Bold"/>
              </a:rPr>
              <a:t>05</a:t>
            </a:r>
          </a:p>
        </p:txBody>
      </p:sp>
      <p:sp>
        <p:nvSpPr>
          <p:cNvPr name="TextBox 15" id="15"/>
          <p:cNvSpPr txBox="true"/>
          <p:nvPr/>
        </p:nvSpPr>
        <p:spPr>
          <a:xfrm rot="0">
            <a:off x="701862" y="101486"/>
            <a:ext cx="1685376" cy="495301"/>
          </a:xfrm>
          <a:prstGeom prst="rect">
            <a:avLst/>
          </a:prstGeom>
        </p:spPr>
        <p:txBody>
          <a:bodyPr anchor="t" rtlCol="false" tIns="0" lIns="0" bIns="0" rIns="0">
            <a:spAutoFit/>
          </a:bodyPr>
          <a:lstStyle/>
          <a:p>
            <a:pPr algn="l">
              <a:lnSpc>
                <a:spcPts val="4199"/>
              </a:lnSpc>
              <a:spcBef>
                <a:spcPct val="0"/>
              </a:spcBef>
            </a:pPr>
            <a:r>
              <a:rPr lang="en-US" sz="2999">
                <a:solidFill>
                  <a:srgbClr val="2C2C2C"/>
                </a:solidFill>
                <a:latin typeface="Open Sans"/>
                <a:ea typeface="Open Sans"/>
                <a:cs typeface="Open Sans"/>
                <a:sym typeface="Open Sans"/>
              </a:rPr>
              <a:t>Group 4 </a:t>
            </a:r>
          </a:p>
        </p:txBody>
      </p:sp>
      <p:sp>
        <p:nvSpPr>
          <p:cNvPr name="TextBox 16" id="16"/>
          <p:cNvSpPr txBox="true"/>
          <p:nvPr/>
        </p:nvSpPr>
        <p:spPr>
          <a:xfrm rot="0">
            <a:off x="4273922" y="598099"/>
            <a:ext cx="10549364" cy="704850"/>
          </a:xfrm>
          <a:prstGeom prst="rect">
            <a:avLst/>
          </a:prstGeom>
        </p:spPr>
        <p:txBody>
          <a:bodyPr anchor="t" rtlCol="false" tIns="0" lIns="0" bIns="0" rIns="0">
            <a:spAutoFit/>
          </a:bodyPr>
          <a:lstStyle/>
          <a:p>
            <a:pPr algn="l">
              <a:lnSpc>
                <a:spcPts val="5400"/>
              </a:lnSpc>
            </a:pPr>
            <a:r>
              <a:rPr lang="en-US" sz="5000">
                <a:solidFill>
                  <a:srgbClr val="1F2020"/>
                </a:solidFill>
                <a:latin typeface="Montserrat Bold"/>
                <a:ea typeface="Montserrat Bold"/>
                <a:cs typeface="Montserrat Bold"/>
                <a:sym typeface="Montserrat Bold"/>
              </a:rPr>
              <a:t>CÁC BƯỚC THỰC HIỆN</a:t>
            </a:r>
          </a:p>
        </p:txBody>
      </p:sp>
      <p:sp>
        <p:nvSpPr>
          <p:cNvPr name="TextBox 17" id="17"/>
          <p:cNvSpPr txBox="true"/>
          <p:nvPr/>
        </p:nvSpPr>
        <p:spPr>
          <a:xfrm rot="0">
            <a:off x="1028700" y="1554890"/>
            <a:ext cx="17772944" cy="863600"/>
          </a:xfrm>
          <a:prstGeom prst="rect">
            <a:avLst/>
          </a:prstGeom>
        </p:spPr>
        <p:txBody>
          <a:bodyPr anchor="t" rtlCol="false" tIns="0" lIns="0" bIns="0" rIns="0">
            <a:spAutoFit/>
          </a:bodyPr>
          <a:lstStyle/>
          <a:p>
            <a:pPr algn="just">
              <a:lnSpc>
                <a:spcPts val="7000"/>
              </a:lnSpc>
              <a:spcBef>
                <a:spcPct val="0"/>
              </a:spcBef>
            </a:pPr>
            <a:r>
              <a:rPr lang="en-US" sz="5000">
                <a:solidFill>
                  <a:srgbClr val="000000"/>
                </a:solidFill>
                <a:latin typeface="EB Garamond"/>
                <a:ea typeface="EB Garamond"/>
                <a:cs typeface="EB Garamond"/>
                <a:sym typeface="EB Garamond"/>
              </a:rPr>
              <a:t>  Thu thập tín hiệu âm thanh</a:t>
            </a:r>
          </a:p>
        </p:txBody>
      </p:sp>
      <p:sp>
        <p:nvSpPr>
          <p:cNvPr name="TextBox 18" id="18"/>
          <p:cNvSpPr txBox="true"/>
          <p:nvPr/>
        </p:nvSpPr>
        <p:spPr>
          <a:xfrm rot="0">
            <a:off x="1275812" y="2982802"/>
            <a:ext cx="17772944" cy="863600"/>
          </a:xfrm>
          <a:prstGeom prst="rect">
            <a:avLst/>
          </a:prstGeom>
        </p:spPr>
        <p:txBody>
          <a:bodyPr anchor="t" rtlCol="false" tIns="0" lIns="0" bIns="0" rIns="0">
            <a:spAutoFit/>
          </a:bodyPr>
          <a:lstStyle/>
          <a:p>
            <a:pPr algn="just">
              <a:lnSpc>
                <a:spcPts val="7000"/>
              </a:lnSpc>
              <a:spcBef>
                <a:spcPct val="0"/>
              </a:spcBef>
            </a:pPr>
            <a:r>
              <a:rPr lang="en-US" sz="5000">
                <a:solidFill>
                  <a:srgbClr val="000000"/>
                </a:solidFill>
                <a:latin typeface="EB Garamond"/>
                <a:ea typeface="EB Garamond"/>
                <a:cs typeface="EB Garamond"/>
                <a:sym typeface="EB Garamond"/>
              </a:rPr>
              <a:t> Tiền xử lý tín hiệu</a:t>
            </a:r>
          </a:p>
        </p:txBody>
      </p:sp>
      <p:sp>
        <p:nvSpPr>
          <p:cNvPr name="TextBox 19" id="19"/>
          <p:cNvSpPr txBox="true"/>
          <p:nvPr/>
        </p:nvSpPr>
        <p:spPr>
          <a:xfrm rot="0">
            <a:off x="1275812" y="4334803"/>
            <a:ext cx="17772944" cy="863600"/>
          </a:xfrm>
          <a:prstGeom prst="rect">
            <a:avLst/>
          </a:prstGeom>
        </p:spPr>
        <p:txBody>
          <a:bodyPr anchor="t" rtlCol="false" tIns="0" lIns="0" bIns="0" rIns="0">
            <a:spAutoFit/>
          </a:bodyPr>
          <a:lstStyle/>
          <a:p>
            <a:pPr algn="just">
              <a:lnSpc>
                <a:spcPts val="7000"/>
              </a:lnSpc>
              <a:spcBef>
                <a:spcPct val="0"/>
              </a:spcBef>
            </a:pPr>
            <a:r>
              <a:rPr lang="en-US" sz="5000">
                <a:solidFill>
                  <a:srgbClr val="000000"/>
                </a:solidFill>
                <a:latin typeface="EB Garamond"/>
                <a:ea typeface="EB Garamond"/>
                <a:cs typeface="EB Garamond"/>
                <a:sym typeface="EB Garamond"/>
              </a:rPr>
              <a:t>Tính Cross-Correlation</a:t>
            </a:r>
          </a:p>
        </p:txBody>
      </p:sp>
      <p:sp>
        <p:nvSpPr>
          <p:cNvPr name="TextBox 20" id="20"/>
          <p:cNvSpPr txBox="true"/>
          <p:nvPr/>
        </p:nvSpPr>
        <p:spPr>
          <a:xfrm rot="0">
            <a:off x="1275812" y="5899541"/>
            <a:ext cx="17772944" cy="863600"/>
          </a:xfrm>
          <a:prstGeom prst="rect">
            <a:avLst/>
          </a:prstGeom>
        </p:spPr>
        <p:txBody>
          <a:bodyPr anchor="t" rtlCol="false" tIns="0" lIns="0" bIns="0" rIns="0">
            <a:spAutoFit/>
          </a:bodyPr>
          <a:lstStyle/>
          <a:p>
            <a:pPr algn="just">
              <a:lnSpc>
                <a:spcPts val="7000"/>
              </a:lnSpc>
              <a:spcBef>
                <a:spcPct val="0"/>
              </a:spcBef>
            </a:pPr>
            <a:r>
              <a:rPr lang="en-US" sz="5000">
                <a:solidFill>
                  <a:srgbClr val="000000"/>
                </a:solidFill>
                <a:latin typeface="EB Garamond"/>
                <a:ea typeface="EB Garamond"/>
                <a:cs typeface="EB Garamond"/>
                <a:sym typeface="EB Garamond"/>
              </a:rPr>
              <a:t>Nhận dạng lệnh giọng nói</a:t>
            </a:r>
          </a:p>
        </p:txBody>
      </p:sp>
      <p:sp>
        <p:nvSpPr>
          <p:cNvPr name="TextBox 21" id="21"/>
          <p:cNvSpPr txBox="true"/>
          <p:nvPr/>
        </p:nvSpPr>
        <p:spPr>
          <a:xfrm rot="0">
            <a:off x="1275812" y="7681523"/>
            <a:ext cx="17772944" cy="863600"/>
          </a:xfrm>
          <a:prstGeom prst="rect">
            <a:avLst/>
          </a:prstGeom>
        </p:spPr>
        <p:txBody>
          <a:bodyPr anchor="t" rtlCol="false" tIns="0" lIns="0" bIns="0" rIns="0">
            <a:spAutoFit/>
          </a:bodyPr>
          <a:lstStyle/>
          <a:p>
            <a:pPr algn="just">
              <a:lnSpc>
                <a:spcPts val="7000"/>
              </a:lnSpc>
              <a:spcBef>
                <a:spcPct val="0"/>
              </a:spcBef>
            </a:pPr>
            <a:r>
              <a:rPr lang="en-US" sz="5000">
                <a:solidFill>
                  <a:srgbClr val="000000"/>
                </a:solidFill>
                <a:latin typeface="EB Garamond"/>
                <a:ea typeface="EB Garamond"/>
                <a:cs typeface="EB Garamond"/>
                <a:sym typeface="EB Garamond"/>
              </a:rPr>
              <a:t>Hiển thị tín hiệu âm thanh</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259300" y="9258300"/>
            <a:ext cx="1028700" cy="1028700"/>
            <a:chOff x="0" y="0"/>
            <a:chExt cx="270933" cy="270933"/>
          </a:xfrm>
        </p:grpSpPr>
        <p:sp>
          <p:nvSpPr>
            <p:cNvPr name="Freeform 3" id="3"/>
            <p:cNvSpPr/>
            <p:nvPr/>
          </p:nvSpPr>
          <p:spPr>
            <a:xfrm flipH="false" flipV="false" rot="0">
              <a:off x="0" y="0"/>
              <a:ext cx="270933" cy="270933"/>
            </a:xfrm>
            <a:custGeom>
              <a:avLst/>
              <a:gdLst/>
              <a:ahLst/>
              <a:cxnLst/>
              <a:rect r="r" b="b" t="t" l="l"/>
              <a:pathLst>
                <a:path h="270933" w="270933">
                  <a:moveTo>
                    <a:pt x="0" y="0"/>
                  </a:moveTo>
                  <a:lnTo>
                    <a:pt x="270933" y="0"/>
                  </a:lnTo>
                  <a:lnTo>
                    <a:pt x="270933" y="270933"/>
                  </a:lnTo>
                  <a:lnTo>
                    <a:pt x="0" y="270933"/>
                  </a:lnTo>
                  <a:close/>
                </a:path>
              </a:pathLst>
            </a:custGeom>
            <a:solidFill>
              <a:srgbClr val="FFBD59"/>
            </a:solidFill>
          </p:spPr>
        </p:sp>
        <p:sp>
          <p:nvSpPr>
            <p:cNvPr name="TextBox 4" id="4"/>
            <p:cNvSpPr txBox="true"/>
            <p:nvPr/>
          </p:nvSpPr>
          <p:spPr>
            <a:xfrm>
              <a:off x="0" y="-38100"/>
              <a:ext cx="270933" cy="309033"/>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17521771" y="9626320"/>
            <a:ext cx="503758" cy="264086"/>
          </a:xfrm>
          <a:prstGeom prst="rect">
            <a:avLst/>
          </a:prstGeom>
        </p:spPr>
        <p:txBody>
          <a:bodyPr anchor="t" rtlCol="false" tIns="0" lIns="0" bIns="0" rIns="0">
            <a:spAutoFit/>
          </a:bodyPr>
          <a:lstStyle/>
          <a:p>
            <a:pPr algn="ctr">
              <a:lnSpc>
                <a:spcPts val="2239"/>
              </a:lnSpc>
            </a:pPr>
            <a:r>
              <a:rPr lang="en-US" sz="1599">
                <a:solidFill>
                  <a:srgbClr val="FFFFFF"/>
                </a:solidFill>
                <a:latin typeface="Open Sans Bold"/>
                <a:ea typeface="Open Sans Bold"/>
                <a:cs typeface="Open Sans Bold"/>
                <a:sym typeface="Open Sans Bold"/>
              </a:rPr>
              <a:t>04</a:t>
            </a:r>
          </a:p>
        </p:txBody>
      </p:sp>
      <p:sp>
        <p:nvSpPr>
          <p:cNvPr name="Freeform 6" id="6"/>
          <p:cNvSpPr/>
          <p:nvPr/>
        </p:nvSpPr>
        <p:spPr>
          <a:xfrm flipH="false" flipV="false" rot="0">
            <a:off x="1028700" y="850914"/>
            <a:ext cx="326225" cy="336000"/>
          </a:xfrm>
          <a:custGeom>
            <a:avLst/>
            <a:gdLst/>
            <a:ahLst/>
            <a:cxnLst/>
            <a:rect r="r" b="b" t="t" l="l"/>
            <a:pathLst>
              <a:path h="336000" w="326225">
                <a:moveTo>
                  <a:pt x="0" y="0"/>
                </a:moveTo>
                <a:lnTo>
                  <a:pt x="326225" y="0"/>
                </a:lnTo>
                <a:lnTo>
                  <a:pt x="326225" y="336000"/>
                </a:lnTo>
                <a:lnTo>
                  <a:pt x="0" y="336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7" id="7"/>
          <p:cNvSpPr txBox="true"/>
          <p:nvPr/>
        </p:nvSpPr>
        <p:spPr>
          <a:xfrm rot="0">
            <a:off x="1028700" y="4835300"/>
            <a:ext cx="10549364" cy="918210"/>
          </a:xfrm>
          <a:prstGeom prst="rect">
            <a:avLst/>
          </a:prstGeom>
        </p:spPr>
        <p:txBody>
          <a:bodyPr anchor="t" rtlCol="false" tIns="0" lIns="0" bIns="0" rIns="0">
            <a:spAutoFit/>
          </a:bodyPr>
          <a:lstStyle/>
          <a:p>
            <a:pPr algn="l">
              <a:lnSpc>
                <a:spcPts val="7019"/>
              </a:lnSpc>
            </a:pPr>
            <a:r>
              <a:rPr lang="en-US" sz="6499">
                <a:solidFill>
                  <a:srgbClr val="1F2020"/>
                </a:solidFill>
                <a:latin typeface="Montserrat Bold"/>
                <a:ea typeface="Montserrat Bold"/>
                <a:cs typeface="Montserrat Bold"/>
                <a:sym typeface="Montserrat Bold"/>
              </a:rPr>
              <a:t>THỰC THI</a:t>
            </a:r>
          </a:p>
        </p:txBody>
      </p:sp>
      <p:grpSp>
        <p:nvGrpSpPr>
          <p:cNvPr name="Group 8" id="8"/>
          <p:cNvGrpSpPr/>
          <p:nvPr/>
        </p:nvGrpSpPr>
        <p:grpSpPr>
          <a:xfrm rot="0">
            <a:off x="1079785" y="4607785"/>
            <a:ext cx="1147901" cy="75115"/>
            <a:chOff x="0" y="0"/>
            <a:chExt cx="302328" cy="19783"/>
          </a:xfrm>
        </p:grpSpPr>
        <p:sp>
          <p:nvSpPr>
            <p:cNvPr name="Freeform 9" id="9"/>
            <p:cNvSpPr/>
            <p:nvPr/>
          </p:nvSpPr>
          <p:spPr>
            <a:xfrm flipH="false" flipV="false" rot="0">
              <a:off x="0" y="0"/>
              <a:ext cx="302328" cy="19783"/>
            </a:xfrm>
            <a:custGeom>
              <a:avLst/>
              <a:gdLst/>
              <a:ahLst/>
              <a:cxnLst/>
              <a:rect r="r" b="b" t="t" l="l"/>
              <a:pathLst>
                <a:path h="19783" w="302328">
                  <a:moveTo>
                    <a:pt x="0" y="0"/>
                  </a:moveTo>
                  <a:lnTo>
                    <a:pt x="302328" y="0"/>
                  </a:lnTo>
                  <a:lnTo>
                    <a:pt x="302328" y="19783"/>
                  </a:lnTo>
                  <a:lnTo>
                    <a:pt x="0" y="19783"/>
                  </a:lnTo>
                  <a:close/>
                </a:path>
              </a:pathLst>
            </a:custGeom>
            <a:solidFill>
              <a:srgbClr val="FFBD59"/>
            </a:solidFill>
          </p:spPr>
        </p:sp>
        <p:sp>
          <p:nvSpPr>
            <p:cNvPr name="TextBox 10" id="10"/>
            <p:cNvSpPr txBox="true"/>
            <p:nvPr/>
          </p:nvSpPr>
          <p:spPr>
            <a:xfrm>
              <a:off x="0" y="-38100"/>
              <a:ext cx="302328" cy="57883"/>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9364224" y="0"/>
            <a:ext cx="8923776" cy="10287000"/>
            <a:chOff x="0" y="0"/>
            <a:chExt cx="2350295" cy="2709333"/>
          </a:xfrm>
        </p:grpSpPr>
        <p:sp>
          <p:nvSpPr>
            <p:cNvPr name="Freeform 12" id="12"/>
            <p:cNvSpPr/>
            <p:nvPr/>
          </p:nvSpPr>
          <p:spPr>
            <a:xfrm flipH="false" flipV="false" rot="0">
              <a:off x="0" y="0"/>
              <a:ext cx="2350295" cy="2709333"/>
            </a:xfrm>
            <a:custGeom>
              <a:avLst/>
              <a:gdLst/>
              <a:ahLst/>
              <a:cxnLst/>
              <a:rect r="r" b="b" t="t" l="l"/>
              <a:pathLst>
                <a:path h="2709333" w="2350295">
                  <a:moveTo>
                    <a:pt x="0" y="0"/>
                  </a:moveTo>
                  <a:lnTo>
                    <a:pt x="2350295" y="0"/>
                  </a:lnTo>
                  <a:lnTo>
                    <a:pt x="2350295" y="2709333"/>
                  </a:lnTo>
                  <a:lnTo>
                    <a:pt x="0" y="2709333"/>
                  </a:lnTo>
                  <a:close/>
                </a:path>
              </a:pathLst>
            </a:custGeom>
            <a:solidFill>
              <a:srgbClr val="1F2020"/>
            </a:solidFill>
          </p:spPr>
        </p:sp>
        <p:sp>
          <p:nvSpPr>
            <p:cNvPr name="TextBox 13" id="13"/>
            <p:cNvSpPr txBox="true"/>
            <p:nvPr/>
          </p:nvSpPr>
          <p:spPr>
            <a:xfrm>
              <a:off x="0" y="-38100"/>
              <a:ext cx="2350295" cy="2747433"/>
            </a:xfrm>
            <a:prstGeom prst="rect">
              <a:avLst/>
            </a:prstGeom>
          </p:spPr>
          <p:txBody>
            <a:bodyPr anchor="ctr" rtlCol="false" tIns="50800" lIns="50800" bIns="50800" rIns="50800"/>
            <a:lstStyle/>
            <a:p>
              <a:pPr algn="ctr">
                <a:lnSpc>
                  <a:spcPts val="2659"/>
                </a:lnSpc>
              </a:pPr>
            </a:p>
          </p:txBody>
        </p:sp>
      </p:grpSp>
      <p:sp>
        <p:nvSpPr>
          <p:cNvPr name="TextBox 14" id="14"/>
          <p:cNvSpPr txBox="true"/>
          <p:nvPr/>
        </p:nvSpPr>
        <p:spPr>
          <a:xfrm rot="0">
            <a:off x="1493465" y="757237"/>
            <a:ext cx="1685376" cy="495301"/>
          </a:xfrm>
          <a:prstGeom prst="rect">
            <a:avLst/>
          </a:prstGeom>
        </p:spPr>
        <p:txBody>
          <a:bodyPr anchor="t" rtlCol="false" tIns="0" lIns="0" bIns="0" rIns="0">
            <a:spAutoFit/>
          </a:bodyPr>
          <a:lstStyle/>
          <a:p>
            <a:pPr algn="l">
              <a:lnSpc>
                <a:spcPts val="4199"/>
              </a:lnSpc>
              <a:spcBef>
                <a:spcPct val="0"/>
              </a:spcBef>
            </a:pPr>
            <a:r>
              <a:rPr lang="en-US" sz="2999">
                <a:solidFill>
                  <a:srgbClr val="2C2C2C"/>
                </a:solidFill>
                <a:latin typeface="Open Sans"/>
                <a:ea typeface="Open Sans"/>
                <a:cs typeface="Open Sans"/>
                <a:sym typeface="Open Sans"/>
              </a:rPr>
              <a:t>Group 4 </a:t>
            </a:r>
          </a:p>
        </p:txBody>
      </p:sp>
      <p:sp>
        <p:nvSpPr>
          <p:cNvPr name="Freeform 15" id="15"/>
          <p:cNvSpPr/>
          <p:nvPr/>
        </p:nvSpPr>
        <p:spPr>
          <a:xfrm flipH="false" flipV="false" rot="0">
            <a:off x="9364224" y="3123482"/>
            <a:ext cx="8923776" cy="4040037"/>
          </a:xfrm>
          <a:custGeom>
            <a:avLst/>
            <a:gdLst/>
            <a:ahLst/>
            <a:cxnLst/>
            <a:rect r="r" b="b" t="t" l="l"/>
            <a:pathLst>
              <a:path h="4040037" w="8923776">
                <a:moveTo>
                  <a:pt x="0" y="0"/>
                </a:moveTo>
                <a:lnTo>
                  <a:pt x="8923776" y="0"/>
                </a:lnTo>
                <a:lnTo>
                  <a:pt x="8923776" y="4040036"/>
                </a:lnTo>
                <a:lnTo>
                  <a:pt x="0" y="404003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259300" y="9258300"/>
            <a:ext cx="1028700" cy="1028700"/>
            <a:chOff x="0" y="0"/>
            <a:chExt cx="270933" cy="270933"/>
          </a:xfrm>
        </p:grpSpPr>
        <p:sp>
          <p:nvSpPr>
            <p:cNvPr name="Freeform 3" id="3"/>
            <p:cNvSpPr/>
            <p:nvPr/>
          </p:nvSpPr>
          <p:spPr>
            <a:xfrm flipH="false" flipV="false" rot="0">
              <a:off x="0" y="0"/>
              <a:ext cx="270933" cy="270933"/>
            </a:xfrm>
            <a:custGeom>
              <a:avLst/>
              <a:gdLst/>
              <a:ahLst/>
              <a:cxnLst/>
              <a:rect r="r" b="b" t="t" l="l"/>
              <a:pathLst>
                <a:path h="270933" w="270933">
                  <a:moveTo>
                    <a:pt x="0" y="0"/>
                  </a:moveTo>
                  <a:lnTo>
                    <a:pt x="270933" y="0"/>
                  </a:lnTo>
                  <a:lnTo>
                    <a:pt x="270933" y="270933"/>
                  </a:lnTo>
                  <a:lnTo>
                    <a:pt x="0" y="270933"/>
                  </a:lnTo>
                  <a:close/>
                </a:path>
              </a:pathLst>
            </a:custGeom>
            <a:solidFill>
              <a:srgbClr val="FFBD59"/>
            </a:solidFill>
          </p:spPr>
        </p:sp>
        <p:sp>
          <p:nvSpPr>
            <p:cNvPr name="TextBox 4" id="4"/>
            <p:cNvSpPr txBox="true"/>
            <p:nvPr/>
          </p:nvSpPr>
          <p:spPr>
            <a:xfrm>
              <a:off x="0" y="-38100"/>
              <a:ext cx="270933" cy="309033"/>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236275" y="120693"/>
            <a:ext cx="326225" cy="336000"/>
          </a:xfrm>
          <a:custGeom>
            <a:avLst/>
            <a:gdLst/>
            <a:ahLst/>
            <a:cxnLst/>
            <a:rect r="r" b="b" t="t" l="l"/>
            <a:pathLst>
              <a:path h="336000" w="326225">
                <a:moveTo>
                  <a:pt x="0" y="0"/>
                </a:moveTo>
                <a:lnTo>
                  <a:pt x="326225" y="0"/>
                </a:lnTo>
                <a:lnTo>
                  <a:pt x="326225" y="336000"/>
                </a:lnTo>
                <a:lnTo>
                  <a:pt x="0" y="336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919514" y="680242"/>
            <a:ext cx="1147901" cy="75115"/>
            <a:chOff x="0" y="0"/>
            <a:chExt cx="302328" cy="19783"/>
          </a:xfrm>
        </p:grpSpPr>
        <p:sp>
          <p:nvSpPr>
            <p:cNvPr name="Freeform 7" id="7"/>
            <p:cNvSpPr/>
            <p:nvPr/>
          </p:nvSpPr>
          <p:spPr>
            <a:xfrm flipH="false" flipV="false" rot="0">
              <a:off x="0" y="0"/>
              <a:ext cx="302328" cy="19783"/>
            </a:xfrm>
            <a:custGeom>
              <a:avLst/>
              <a:gdLst/>
              <a:ahLst/>
              <a:cxnLst/>
              <a:rect r="r" b="b" t="t" l="l"/>
              <a:pathLst>
                <a:path h="19783" w="302328">
                  <a:moveTo>
                    <a:pt x="0" y="0"/>
                  </a:moveTo>
                  <a:lnTo>
                    <a:pt x="302328" y="0"/>
                  </a:lnTo>
                  <a:lnTo>
                    <a:pt x="302328" y="19783"/>
                  </a:lnTo>
                  <a:lnTo>
                    <a:pt x="0" y="19783"/>
                  </a:lnTo>
                  <a:close/>
                </a:path>
              </a:pathLst>
            </a:custGeom>
            <a:solidFill>
              <a:srgbClr val="FFBD59"/>
            </a:solidFill>
          </p:spPr>
        </p:sp>
        <p:sp>
          <p:nvSpPr>
            <p:cNvPr name="TextBox 8" id="8"/>
            <p:cNvSpPr txBox="true"/>
            <p:nvPr/>
          </p:nvSpPr>
          <p:spPr>
            <a:xfrm>
              <a:off x="0" y="-38100"/>
              <a:ext cx="302328" cy="57883"/>
            </a:xfrm>
            <a:prstGeom prst="rect">
              <a:avLst/>
            </a:prstGeom>
          </p:spPr>
          <p:txBody>
            <a:bodyPr anchor="ctr" rtlCol="false" tIns="50800" lIns="50800" bIns="50800" rIns="50800"/>
            <a:lstStyle/>
            <a:p>
              <a:pPr algn="ctr">
                <a:lnSpc>
                  <a:spcPts val="2659"/>
                </a:lnSpc>
              </a:pPr>
            </a:p>
          </p:txBody>
        </p:sp>
      </p:grpSp>
      <p:pic>
        <p:nvPicPr>
          <p:cNvPr name="Picture 9" id="9"/>
          <p:cNvPicPr>
            <a:picLocks noChangeAspect="true"/>
          </p:cNvPicPr>
          <p:nvPr/>
        </p:nvPicPr>
        <p:blipFill>
          <a:blip r:embed="rId4"/>
          <a:srcRect l="0" t="0" r="0" b="0"/>
          <a:stretch>
            <a:fillRect/>
          </a:stretch>
        </p:blipFill>
        <p:spPr>
          <a:xfrm flipH="false" flipV="false" rot="0">
            <a:off x="301948" y="2836712"/>
            <a:ext cx="552739" cy="511283"/>
          </a:xfrm>
          <a:prstGeom prst="rect">
            <a:avLst/>
          </a:prstGeom>
        </p:spPr>
      </p:pic>
      <p:sp>
        <p:nvSpPr>
          <p:cNvPr name="TextBox 10" id="10"/>
          <p:cNvSpPr txBox="true"/>
          <p:nvPr/>
        </p:nvSpPr>
        <p:spPr>
          <a:xfrm rot="0">
            <a:off x="17521771" y="9626320"/>
            <a:ext cx="503758" cy="264160"/>
          </a:xfrm>
          <a:prstGeom prst="rect">
            <a:avLst/>
          </a:prstGeom>
        </p:spPr>
        <p:txBody>
          <a:bodyPr anchor="t" rtlCol="false" tIns="0" lIns="0" bIns="0" rIns="0">
            <a:spAutoFit/>
          </a:bodyPr>
          <a:lstStyle/>
          <a:p>
            <a:pPr algn="ctr">
              <a:lnSpc>
                <a:spcPts val="2239"/>
              </a:lnSpc>
            </a:pPr>
            <a:r>
              <a:rPr lang="en-US" sz="1599">
                <a:solidFill>
                  <a:srgbClr val="FFFFFF"/>
                </a:solidFill>
                <a:latin typeface="Open Sans Bold"/>
                <a:ea typeface="Open Sans Bold"/>
                <a:cs typeface="Open Sans Bold"/>
                <a:sym typeface="Open Sans Bold"/>
              </a:rPr>
              <a:t>08</a:t>
            </a:r>
          </a:p>
        </p:txBody>
      </p:sp>
      <p:sp>
        <p:nvSpPr>
          <p:cNvPr name="TextBox 11" id="11"/>
          <p:cNvSpPr txBox="true"/>
          <p:nvPr/>
        </p:nvSpPr>
        <p:spPr>
          <a:xfrm rot="0">
            <a:off x="819415" y="73068"/>
            <a:ext cx="1685376" cy="495301"/>
          </a:xfrm>
          <a:prstGeom prst="rect">
            <a:avLst/>
          </a:prstGeom>
        </p:spPr>
        <p:txBody>
          <a:bodyPr anchor="t" rtlCol="false" tIns="0" lIns="0" bIns="0" rIns="0">
            <a:spAutoFit/>
          </a:bodyPr>
          <a:lstStyle/>
          <a:p>
            <a:pPr algn="l">
              <a:lnSpc>
                <a:spcPts val="4199"/>
              </a:lnSpc>
              <a:spcBef>
                <a:spcPct val="0"/>
              </a:spcBef>
            </a:pPr>
            <a:r>
              <a:rPr lang="en-US" sz="2999">
                <a:solidFill>
                  <a:srgbClr val="2C2C2C"/>
                </a:solidFill>
                <a:latin typeface="Open Sans"/>
                <a:ea typeface="Open Sans"/>
                <a:cs typeface="Open Sans"/>
                <a:sym typeface="Open Sans"/>
              </a:rPr>
              <a:t>Group 4 </a:t>
            </a:r>
          </a:p>
        </p:txBody>
      </p:sp>
      <p:sp>
        <p:nvSpPr>
          <p:cNvPr name="TextBox 12" id="12"/>
          <p:cNvSpPr txBox="true"/>
          <p:nvPr/>
        </p:nvSpPr>
        <p:spPr>
          <a:xfrm rot="0">
            <a:off x="1142397" y="1085850"/>
            <a:ext cx="10549364" cy="704850"/>
          </a:xfrm>
          <a:prstGeom prst="rect">
            <a:avLst/>
          </a:prstGeom>
        </p:spPr>
        <p:txBody>
          <a:bodyPr anchor="t" rtlCol="false" tIns="0" lIns="0" bIns="0" rIns="0">
            <a:spAutoFit/>
          </a:bodyPr>
          <a:lstStyle/>
          <a:p>
            <a:pPr algn="l">
              <a:lnSpc>
                <a:spcPts val="5400"/>
              </a:lnSpc>
            </a:pPr>
            <a:r>
              <a:rPr lang="en-US" sz="5000">
                <a:solidFill>
                  <a:srgbClr val="1F2020"/>
                </a:solidFill>
                <a:latin typeface="Montserrat Bold"/>
                <a:ea typeface="Montserrat Bold"/>
                <a:cs typeface="Montserrat Bold"/>
                <a:sym typeface="Montserrat Bold"/>
              </a:rPr>
              <a:t>KẾT LUẬN</a:t>
            </a:r>
          </a:p>
        </p:txBody>
      </p:sp>
      <p:sp>
        <p:nvSpPr>
          <p:cNvPr name="TextBox 13" id="13"/>
          <p:cNvSpPr txBox="true"/>
          <p:nvPr/>
        </p:nvSpPr>
        <p:spPr>
          <a:xfrm rot="0">
            <a:off x="1028700" y="2395343"/>
            <a:ext cx="16744950" cy="1101131"/>
          </a:xfrm>
          <a:prstGeom prst="rect">
            <a:avLst/>
          </a:prstGeom>
        </p:spPr>
        <p:txBody>
          <a:bodyPr anchor="t" rtlCol="false" tIns="0" lIns="0" bIns="0" rIns="0">
            <a:spAutoFit/>
          </a:bodyPr>
          <a:lstStyle/>
          <a:p>
            <a:pPr algn="just">
              <a:lnSpc>
                <a:spcPts val="4407"/>
              </a:lnSpc>
              <a:spcBef>
                <a:spcPct val="0"/>
              </a:spcBef>
            </a:pPr>
            <a:r>
              <a:rPr lang="en-US" sz="3148">
                <a:solidFill>
                  <a:srgbClr val="000000"/>
                </a:solidFill>
                <a:latin typeface="DejaVu Serif"/>
                <a:ea typeface="DejaVu Serif"/>
                <a:cs typeface="DejaVu Serif"/>
                <a:sym typeface="DejaVu Serif"/>
              </a:rPr>
              <a:t>Hệ thống có thể phân biệt và nhận dạng các lệnh giọng nói đã được ghi trước đó như "Unlock", "I_am_going_out", và "Turn_on_light".</a:t>
            </a:r>
          </a:p>
        </p:txBody>
      </p:sp>
      <p:sp>
        <p:nvSpPr>
          <p:cNvPr name="TextBox 14" id="14"/>
          <p:cNvSpPr txBox="true"/>
          <p:nvPr/>
        </p:nvSpPr>
        <p:spPr>
          <a:xfrm rot="0">
            <a:off x="1028700" y="4429924"/>
            <a:ext cx="16996829" cy="1101131"/>
          </a:xfrm>
          <a:prstGeom prst="rect">
            <a:avLst/>
          </a:prstGeom>
        </p:spPr>
        <p:txBody>
          <a:bodyPr anchor="t" rtlCol="false" tIns="0" lIns="0" bIns="0" rIns="0">
            <a:spAutoFit/>
          </a:bodyPr>
          <a:lstStyle/>
          <a:p>
            <a:pPr algn="just">
              <a:lnSpc>
                <a:spcPts val="4407"/>
              </a:lnSpc>
              <a:spcBef>
                <a:spcPct val="0"/>
              </a:spcBef>
            </a:pPr>
            <a:r>
              <a:rPr lang="en-US" sz="3148">
                <a:solidFill>
                  <a:srgbClr val="000000"/>
                </a:solidFill>
                <a:latin typeface="DejaVu Serif"/>
                <a:ea typeface="DejaVu Serif"/>
                <a:cs typeface="DejaVu Serif"/>
                <a:sym typeface="DejaVu Serif"/>
              </a:rPr>
              <a:t>Phân tích độ tương quan giữa tín hiệu kiểm tra và tín hiệu lệnh để xác định lệnh phù hợp nhất với tín hiệu kiểm tra và nhận dạng lệnh.</a:t>
            </a:r>
          </a:p>
        </p:txBody>
      </p:sp>
      <p:sp>
        <p:nvSpPr>
          <p:cNvPr name="TextBox 15" id="15"/>
          <p:cNvSpPr txBox="true"/>
          <p:nvPr/>
        </p:nvSpPr>
        <p:spPr>
          <a:xfrm rot="0">
            <a:off x="1028700" y="6464505"/>
            <a:ext cx="16996829" cy="1101131"/>
          </a:xfrm>
          <a:prstGeom prst="rect">
            <a:avLst/>
          </a:prstGeom>
        </p:spPr>
        <p:txBody>
          <a:bodyPr anchor="t" rtlCol="false" tIns="0" lIns="0" bIns="0" rIns="0">
            <a:spAutoFit/>
          </a:bodyPr>
          <a:lstStyle/>
          <a:p>
            <a:pPr algn="just">
              <a:lnSpc>
                <a:spcPts val="4407"/>
              </a:lnSpc>
              <a:spcBef>
                <a:spcPct val="0"/>
              </a:spcBef>
            </a:pPr>
            <a:r>
              <a:rPr lang="en-US" sz="3148">
                <a:solidFill>
                  <a:srgbClr val="000000"/>
                </a:solidFill>
                <a:latin typeface="DejaVu Serif"/>
                <a:ea typeface="DejaVu Serif"/>
                <a:cs typeface="DejaVu Serif"/>
                <a:sym typeface="DejaVu Serif"/>
              </a:rPr>
              <a:t>Hệ thống vẽ đồ thị cho tín hiệu âm thanh ghi và kiểm tra để so sánh sự khác biệt và tương đồng giữa chúng.</a:t>
            </a:r>
          </a:p>
        </p:txBody>
      </p:sp>
      <p:pic>
        <p:nvPicPr>
          <p:cNvPr name="Picture 16" id="16"/>
          <p:cNvPicPr>
            <a:picLocks noChangeAspect="true"/>
          </p:cNvPicPr>
          <p:nvPr/>
        </p:nvPicPr>
        <p:blipFill>
          <a:blip r:embed="rId4"/>
          <a:srcRect l="0" t="0" r="0" b="0"/>
          <a:stretch>
            <a:fillRect/>
          </a:stretch>
        </p:blipFill>
        <p:spPr>
          <a:xfrm flipH="false" flipV="false" rot="0">
            <a:off x="236275" y="4795795"/>
            <a:ext cx="583140" cy="539405"/>
          </a:xfrm>
          <a:prstGeom prst="rect">
            <a:avLst/>
          </a:prstGeom>
        </p:spPr>
      </p:pic>
      <p:pic>
        <p:nvPicPr>
          <p:cNvPr name="Picture 17" id="17"/>
          <p:cNvPicPr>
            <a:picLocks noChangeAspect="true"/>
          </p:cNvPicPr>
          <p:nvPr/>
        </p:nvPicPr>
        <p:blipFill>
          <a:blip r:embed="rId4"/>
          <a:srcRect l="0" t="0" r="0" b="0"/>
          <a:stretch>
            <a:fillRect/>
          </a:stretch>
        </p:blipFill>
        <p:spPr>
          <a:xfrm flipH="false" flipV="false" rot="0">
            <a:off x="270313" y="6782898"/>
            <a:ext cx="584374" cy="540546"/>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DAGLqRaxdlA</dc:identifier>
  <dcterms:modified xsi:type="dcterms:W3CDTF">2011-08-01T06:04:30Z</dcterms:modified>
  <cp:revision>1</cp:revision>
  <dc:title> DSP_Projec1</dc:title>
</cp:coreProperties>
</file>